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53" r:id="rId1"/>
  </p:sldMasterIdLst>
  <p:notesMasterIdLst>
    <p:notesMasterId r:id="rId23"/>
  </p:notesMasterIdLst>
  <p:sldIdLst>
    <p:sldId id="257" r:id="rId2"/>
    <p:sldId id="306" r:id="rId3"/>
    <p:sldId id="297" r:id="rId4"/>
    <p:sldId id="314" r:id="rId5"/>
    <p:sldId id="315" r:id="rId6"/>
    <p:sldId id="316" r:id="rId7"/>
    <p:sldId id="310" r:id="rId8"/>
    <p:sldId id="311" r:id="rId9"/>
    <p:sldId id="313" r:id="rId10"/>
    <p:sldId id="317" r:id="rId11"/>
    <p:sldId id="312" r:id="rId12"/>
    <p:sldId id="320" r:id="rId13"/>
    <p:sldId id="319" r:id="rId14"/>
    <p:sldId id="318" r:id="rId15"/>
    <p:sldId id="281" r:id="rId16"/>
    <p:sldId id="321" r:id="rId17"/>
    <p:sldId id="322" r:id="rId18"/>
    <p:sldId id="323" r:id="rId19"/>
    <p:sldId id="324" r:id="rId20"/>
    <p:sldId id="325" r:id="rId21"/>
    <p:sldId id="28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F79C36-17AA-424B-9B7A-B27888B727CC}" type="doc">
      <dgm:prSet loTypeId="urn:microsoft.com/office/officeart/2005/8/layout/chevron1" loCatId="process" qsTypeId="urn:microsoft.com/office/officeart/2005/8/quickstyle/simple1" qsCatId="simple" csTypeId="urn:microsoft.com/office/officeart/2005/8/colors/accent1_2" csCatId="accent1" phldr="1"/>
      <dgm:spPr/>
    </dgm:pt>
    <dgm:pt modelId="{797D2860-591A-4936-B1A4-B0B8BE7206DE}">
      <dgm:prSet phldrT="[Text]"/>
      <dgm:spPr/>
      <dgm:t>
        <a:bodyPr/>
        <a:lstStyle/>
        <a:p>
          <a:r>
            <a:rPr lang="el-GR" b="1" i="1" dirty="0">
              <a:latin typeface="Cambria" pitchFamily="18" charset="0"/>
            </a:rPr>
            <a:t>Μάθημα Υποχρεωτικό με </a:t>
          </a:r>
          <a:r>
            <a:rPr lang="en-US" b="1" i="1" dirty="0">
              <a:latin typeface="Cambria" pitchFamily="18" charset="0"/>
            </a:rPr>
            <a:t>6 </a:t>
          </a:r>
          <a:r>
            <a:rPr lang="el-GR" b="1" i="1" dirty="0">
              <a:latin typeface="Cambria" pitchFamily="18" charset="0"/>
            </a:rPr>
            <a:t>πιστωτικές μονάδες </a:t>
          </a:r>
        </a:p>
        <a:p>
          <a:r>
            <a:rPr lang="el-GR" b="1" i="1" dirty="0">
              <a:latin typeface="Cambria" pitchFamily="18" charset="0"/>
            </a:rPr>
            <a:t>(</a:t>
          </a:r>
          <a:r>
            <a:rPr lang="en-US" b="1" i="1" dirty="0">
              <a:latin typeface="Cambria" pitchFamily="18" charset="0"/>
            </a:rPr>
            <a:t>ECTS</a:t>
          </a:r>
          <a:r>
            <a:rPr lang="el-GR" b="1" i="1" dirty="0">
              <a:latin typeface="Cambria" pitchFamily="18" charset="0"/>
            </a:rPr>
            <a:t>)</a:t>
          </a:r>
          <a:endParaRPr lang="el-GR" b="1" dirty="0">
            <a:latin typeface="Cambria" pitchFamily="18" charset="0"/>
          </a:endParaRPr>
        </a:p>
      </dgm:t>
    </dgm:pt>
    <dgm:pt modelId="{5E891543-7494-40FF-84AE-10D71AEBD3DD}" type="parTrans" cxnId="{15C20CF6-1460-4192-A9CB-6CF38A8939C5}">
      <dgm:prSet/>
      <dgm:spPr/>
      <dgm:t>
        <a:bodyPr/>
        <a:lstStyle/>
        <a:p>
          <a:endParaRPr lang="el-GR"/>
        </a:p>
      </dgm:t>
    </dgm:pt>
    <dgm:pt modelId="{DE1908B9-E446-4F25-8283-44EE8387AC7B}" type="sibTrans" cxnId="{15C20CF6-1460-4192-A9CB-6CF38A8939C5}">
      <dgm:prSet/>
      <dgm:spPr/>
      <dgm:t>
        <a:bodyPr/>
        <a:lstStyle/>
        <a:p>
          <a:endParaRPr lang="el-GR"/>
        </a:p>
      </dgm:t>
    </dgm:pt>
    <dgm:pt modelId="{E597D222-2678-4FCA-926B-8D200703BA7F}">
      <dgm:prSet phldrT="[Text]"/>
      <dgm:spPr/>
      <dgm:t>
        <a:bodyPr/>
        <a:lstStyle/>
        <a:p>
          <a:r>
            <a:rPr lang="el-GR" b="1" i="1" dirty="0">
              <a:latin typeface="Cambria" pitchFamily="18" charset="0"/>
            </a:rPr>
            <a:t>Εαρινό εξάμηνο 3ου και 4ου έτους </a:t>
          </a:r>
          <a:endParaRPr lang="el-GR" dirty="0"/>
        </a:p>
      </dgm:t>
    </dgm:pt>
    <dgm:pt modelId="{0966F6D4-54E1-4B09-A4F4-A3E586EA116B}" type="parTrans" cxnId="{C18FE056-44A5-4152-9471-18A640CD01D1}">
      <dgm:prSet/>
      <dgm:spPr/>
      <dgm:t>
        <a:bodyPr/>
        <a:lstStyle/>
        <a:p>
          <a:endParaRPr lang="el-GR"/>
        </a:p>
      </dgm:t>
    </dgm:pt>
    <dgm:pt modelId="{E0DDAE17-4D14-4FC8-A0AA-6272B5AB48D6}" type="sibTrans" cxnId="{C18FE056-44A5-4152-9471-18A640CD01D1}">
      <dgm:prSet/>
      <dgm:spPr/>
      <dgm:t>
        <a:bodyPr/>
        <a:lstStyle/>
        <a:p>
          <a:endParaRPr lang="el-GR"/>
        </a:p>
      </dgm:t>
    </dgm:pt>
    <dgm:pt modelId="{B10D36D8-C1F7-40AB-801E-CD11A34D1876}">
      <dgm:prSet phldrT="[Text]" custT="1"/>
      <dgm:spPr/>
      <dgm:t>
        <a:bodyPr/>
        <a:lstStyle/>
        <a:p>
          <a:r>
            <a:rPr lang="el-GR" sz="1400" b="1" i="1" kern="1200" dirty="0">
              <a:solidFill>
                <a:prstClr val="white"/>
              </a:solidFill>
              <a:latin typeface="Cambria" pitchFamily="18" charset="0"/>
              <a:ea typeface="+mn-ea"/>
              <a:cs typeface="+mn-cs"/>
            </a:rPr>
            <a:t>Διάστημα υλοποίησης: Ιούλιος – Αύγουστος</a:t>
          </a:r>
        </a:p>
      </dgm:t>
    </dgm:pt>
    <dgm:pt modelId="{255E5CF9-320D-48A0-AADE-0B8FD1FBD557}" type="parTrans" cxnId="{70750230-8128-4BEE-AF2E-7DC49A8F0D6D}">
      <dgm:prSet/>
      <dgm:spPr/>
      <dgm:t>
        <a:bodyPr/>
        <a:lstStyle/>
        <a:p>
          <a:endParaRPr lang="el-GR"/>
        </a:p>
      </dgm:t>
    </dgm:pt>
    <dgm:pt modelId="{C7C848F5-81A9-4E86-89F1-E654AC58320C}" type="sibTrans" cxnId="{70750230-8128-4BEE-AF2E-7DC49A8F0D6D}">
      <dgm:prSet/>
      <dgm:spPr/>
      <dgm:t>
        <a:bodyPr/>
        <a:lstStyle/>
        <a:p>
          <a:endParaRPr lang="el-GR"/>
        </a:p>
      </dgm:t>
    </dgm:pt>
    <dgm:pt modelId="{80043DE7-0EAA-443C-B89E-4B1307CCFD74}" type="pres">
      <dgm:prSet presAssocID="{41F79C36-17AA-424B-9B7A-B27888B727CC}" presName="Name0" presStyleCnt="0">
        <dgm:presLayoutVars>
          <dgm:dir/>
          <dgm:animLvl val="lvl"/>
          <dgm:resizeHandles val="exact"/>
        </dgm:presLayoutVars>
      </dgm:prSet>
      <dgm:spPr/>
    </dgm:pt>
    <dgm:pt modelId="{DAE25A08-2A9B-4059-89E5-F2F732B18037}" type="pres">
      <dgm:prSet presAssocID="{797D2860-591A-4936-B1A4-B0B8BE7206DE}" presName="parTxOnly" presStyleLbl="node1" presStyleIdx="0" presStyleCnt="3">
        <dgm:presLayoutVars>
          <dgm:chMax val="0"/>
          <dgm:chPref val="0"/>
          <dgm:bulletEnabled val="1"/>
        </dgm:presLayoutVars>
      </dgm:prSet>
      <dgm:spPr/>
    </dgm:pt>
    <dgm:pt modelId="{B9282C3C-A4EC-49B2-9A30-8EECDD3EC3C0}" type="pres">
      <dgm:prSet presAssocID="{DE1908B9-E446-4F25-8283-44EE8387AC7B}" presName="parTxOnlySpace" presStyleCnt="0"/>
      <dgm:spPr/>
    </dgm:pt>
    <dgm:pt modelId="{93E727E1-7114-4BEE-B67F-1EC9B6F4E44C}" type="pres">
      <dgm:prSet presAssocID="{E597D222-2678-4FCA-926B-8D200703BA7F}" presName="parTxOnly" presStyleLbl="node1" presStyleIdx="1" presStyleCnt="3">
        <dgm:presLayoutVars>
          <dgm:chMax val="0"/>
          <dgm:chPref val="0"/>
          <dgm:bulletEnabled val="1"/>
        </dgm:presLayoutVars>
      </dgm:prSet>
      <dgm:spPr/>
    </dgm:pt>
    <dgm:pt modelId="{B17C91DF-6BB5-41B9-ADEF-36385ED9908A}" type="pres">
      <dgm:prSet presAssocID="{E0DDAE17-4D14-4FC8-A0AA-6272B5AB48D6}" presName="parTxOnlySpace" presStyleCnt="0"/>
      <dgm:spPr/>
    </dgm:pt>
    <dgm:pt modelId="{488848C1-F2DF-40BD-BAE1-FD0D9CB2466E}" type="pres">
      <dgm:prSet presAssocID="{B10D36D8-C1F7-40AB-801E-CD11A34D1876}" presName="parTxOnly" presStyleLbl="node1" presStyleIdx="2" presStyleCnt="3">
        <dgm:presLayoutVars>
          <dgm:chMax val="0"/>
          <dgm:chPref val="0"/>
          <dgm:bulletEnabled val="1"/>
        </dgm:presLayoutVars>
      </dgm:prSet>
      <dgm:spPr/>
    </dgm:pt>
  </dgm:ptLst>
  <dgm:cxnLst>
    <dgm:cxn modelId="{694CE410-670D-447C-932D-7C3B87CCCD1D}" type="presOf" srcId="{E597D222-2678-4FCA-926B-8D200703BA7F}" destId="{93E727E1-7114-4BEE-B67F-1EC9B6F4E44C}" srcOrd="0" destOrd="0" presId="urn:microsoft.com/office/officeart/2005/8/layout/chevron1"/>
    <dgm:cxn modelId="{70750230-8128-4BEE-AF2E-7DC49A8F0D6D}" srcId="{41F79C36-17AA-424B-9B7A-B27888B727CC}" destId="{B10D36D8-C1F7-40AB-801E-CD11A34D1876}" srcOrd="2" destOrd="0" parTransId="{255E5CF9-320D-48A0-AADE-0B8FD1FBD557}" sibTransId="{C7C848F5-81A9-4E86-89F1-E654AC58320C}"/>
    <dgm:cxn modelId="{B34F744D-7DDE-4C58-BDD1-97DF3B07DCB2}" type="presOf" srcId="{B10D36D8-C1F7-40AB-801E-CD11A34D1876}" destId="{488848C1-F2DF-40BD-BAE1-FD0D9CB2466E}" srcOrd="0" destOrd="0" presId="urn:microsoft.com/office/officeart/2005/8/layout/chevron1"/>
    <dgm:cxn modelId="{C18FE056-44A5-4152-9471-18A640CD01D1}" srcId="{41F79C36-17AA-424B-9B7A-B27888B727CC}" destId="{E597D222-2678-4FCA-926B-8D200703BA7F}" srcOrd="1" destOrd="0" parTransId="{0966F6D4-54E1-4B09-A4F4-A3E586EA116B}" sibTransId="{E0DDAE17-4D14-4FC8-A0AA-6272B5AB48D6}"/>
    <dgm:cxn modelId="{6599A388-23D5-419A-8D35-25A0749FDF42}" type="presOf" srcId="{797D2860-591A-4936-B1A4-B0B8BE7206DE}" destId="{DAE25A08-2A9B-4059-89E5-F2F732B18037}" srcOrd="0" destOrd="0" presId="urn:microsoft.com/office/officeart/2005/8/layout/chevron1"/>
    <dgm:cxn modelId="{0C079EF3-32F4-41F0-9D2F-683911799390}" type="presOf" srcId="{41F79C36-17AA-424B-9B7A-B27888B727CC}" destId="{80043DE7-0EAA-443C-B89E-4B1307CCFD74}" srcOrd="0" destOrd="0" presId="urn:microsoft.com/office/officeart/2005/8/layout/chevron1"/>
    <dgm:cxn modelId="{15C20CF6-1460-4192-A9CB-6CF38A8939C5}" srcId="{41F79C36-17AA-424B-9B7A-B27888B727CC}" destId="{797D2860-591A-4936-B1A4-B0B8BE7206DE}" srcOrd="0" destOrd="0" parTransId="{5E891543-7494-40FF-84AE-10D71AEBD3DD}" sibTransId="{DE1908B9-E446-4F25-8283-44EE8387AC7B}"/>
    <dgm:cxn modelId="{3DCA6E4E-6ACA-4BF6-B5DC-AC1F0516882D}" type="presParOf" srcId="{80043DE7-0EAA-443C-B89E-4B1307CCFD74}" destId="{DAE25A08-2A9B-4059-89E5-F2F732B18037}" srcOrd="0" destOrd="0" presId="urn:microsoft.com/office/officeart/2005/8/layout/chevron1"/>
    <dgm:cxn modelId="{F01C1B17-91D5-447A-B42E-9603DB41C197}" type="presParOf" srcId="{80043DE7-0EAA-443C-B89E-4B1307CCFD74}" destId="{B9282C3C-A4EC-49B2-9A30-8EECDD3EC3C0}" srcOrd="1" destOrd="0" presId="urn:microsoft.com/office/officeart/2005/8/layout/chevron1"/>
    <dgm:cxn modelId="{610FB6EF-7A84-4A58-A78B-3260FE70AD57}" type="presParOf" srcId="{80043DE7-0EAA-443C-B89E-4B1307CCFD74}" destId="{93E727E1-7114-4BEE-B67F-1EC9B6F4E44C}" srcOrd="2" destOrd="0" presId="urn:microsoft.com/office/officeart/2005/8/layout/chevron1"/>
    <dgm:cxn modelId="{F9921138-F6D8-450E-AC57-3F9E1C75F743}" type="presParOf" srcId="{80043DE7-0EAA-443C-B89E-4B1307CCFD74}" destId="{B17C91DF-6BB5-41B9-ADEF-36385ED9908A}" srcOrd="3" destOrd="0" presId="urn:microsoft.com/office/officeart/2005/8/layout/chevron1"/>
    <dgm:cxn modelId="{B296D759-28FD-4B57-92EE-795319EC5553}" type="presParOf" srcId="{80043DE7-0EAA-443C-B89E-4B1307CCFD74}" destId="{488848C1-F2DF-40BD-BAE1-FD0D9CB2466E}"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BBF8AD-EDEF-4675-9C27-AA32E936A99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l-GR"/>
        </a:p>
      </dgm:t>
    </dgm:pt>
    <dgm:pt modelId="{FAE8225B-CD23-4E5C-9E63-A6AA5C9A574A}">
      <dgm:prSet phldrT="[Text]"/>
      <dgm:spPr/>
      <dgm:t>
        <a:bodyPr/>
        <a:lstStyle/>
        <a:p>
          <a:r>
            <a:rPr lang="el-GR" b="1" dirty="0"/>
            <a:t>Δήλωση Μαθήματος &amp; Υποβολή Αιτήσεων/Δικαιολογητικών</a:t>
          </a:r>
          <a:r>
            <a:rPr lang="en-US" b="1" dirty="0"/>
            <a:t> </a:t>
          </a:r>
          <a:r>
            <a:rPr lang="el-GR" b="1" dirty="0"/>
            <a:t>στο Π.Σ</a:t>
          </a:r>
          <a:endParaRPr lang="el-GR" dirty="0"/>
        </a:p>
      </dgm:t>
    </dgm:pt>
    <dgm:pt modelId="{4C112C7A-5C44-44B9-994C-DE7094C2E801}" type="parTrans" cxnId="{76532F50-F63F-4E78-888B-736A2ED2E59E}">
      <dgm:prSet/>
      <dgm:spPr/>
      <dgm:t>
        <a:bodyPr/>
        <a:lstStyle/>
        <a:p>
          <a:endParaRPr lang="el-GR"/>
        </a:p>
      </dgm:t>
    </dgm:pt>
    <dgm:pt modelId="{A3A16068-B42C-425C-842E-C12E9D6CAE13}" type="sibTrans" cxnId="{76532F50-F63F-4E78-888B-736A2ED2E59E}">
      <dgm:prSet/>
      <dgm:spPr/>
      <dgm:t>
        <a:bodyPr/>
        <a:lstStyle/>
        <a:p>
          <a:endParaRPr lang="el-GR"/>
        </a:p>
      </dgm:t>
    </dgm:pt>
    <dgm:pt modelId="{174B42D6-AAEE-4327-AF5C-9A8A345002F3}">
      <dgm:prSet phldrT="[Text]"/>
      <dgm:spPr/>
      <dgm:t>
        <a:bodyPr/>
        <a:lstStyle/>
        <a:p>
          <a:r>
            <a:rPr lang="el-GR" b="1" dirty="0"/>
            <a:t>Αξιολόγηση αιτήσεων-Ανακοίνωση προσωρινών αποτελεσμάτων</a:t>
          </a:r>
          <a:endParaRPr lang="el-GR" dirty="0"/>
        </a:p>
      </dgm:t>
    </dgm:pt>
    <dgm:pt modelId="{B7C69631-727C-450F-BB83-B34DBD1B24DE}" type="parTrans" cxnId="{FFD2E60F-C76B-40A6-8EF6-1B7763F9BB97}">
      <dgm:prSet/>
      <dgm:spPr/>
      <dgm:t>
        <a:bodyPr/>
        <a:lstStyle/>
        <a:p>
          <a:endParaRPr lang="el-GR"/>
        </a:p>
      </dgm:t>
    </dgm:pt>
    <dgm:pt modelId="{D10CFCB2-1BCD-4668-88DA-A0B316DA7B5B}" type="sibTrans" cxnId="{FFD2E60F-C76B-40A6-8EF6-1B7763F9BB97}">
      <dgm:prSet/>
      <dgm:spPr/>
      <dgm:t>
        <a:bodyPr/>
        <a:lstStyle/>
        <a:p>
          <a:endParaRPr lang="el-GR"/>
        </a:p>
      </dgm:t>
    </dgm:pt>
    <dgm:pt modelId="{65B8C3E1-32FC-4669-AB40-37A0C58C6E4F}">
      <dgm:prSet phldrT="[Text]"/>
      <dgm:spPr/>
      <dgm:t>
        <a:bodyPr/>
        <a:lstStyle/>
        <a:p>
          <a:r>
            <a:rPr lang="el-GR" b="1" dirty="0"/>
            <a:t>Αξιολόγηση τυχόν ενστάσεων</a:t>
          </a:r>
          <a:endParaRPr lang="el-GR" dirty="0"/>
        </a:p>
      </dgm:t>
    </dgm:pt>
    <dgm:pt modelId="{02AB14C9-DAAD-442D-A403-F839AED69D49}" type="parTrans" cxnId="{AF2E151D-92A8-46DD-AE5B-3C43E6FCA56A}">
      <dgm:prSet/>
      <dgm:spPr/>
      <dgm:t>
        <a:bodyPr/>
        <a:lstStyle/>
        <a:p>
          <a:endParaRPr lang="el-GR"/>
        </a:p>
      </dgm:t>
    </dgm:pt>
    <dgm:pt modelId="{DDDC970D-D5CD-40B5-A105-9924A661979C}" type="sibTrans" cxnId="{AF2E151D-92A8-46DD-AE5B-3C43E6FCA56A}">
      <dgm:prSet/>
      <dgm:spPr/>
      <dgm:t>
        <a:bodyPr/>
        <a:lstStyle/>
        <a:p>
          <a:endParaRPr lang="el-GR"/>
        </a:p>
      </dgm:t>
    </dgm:pt>
    <dgm:pt modelId="{2EA199A0-964F-4385-8BEA-BCBE8CC48602}">
      <dgm:prSet/>
      <dgm:spPr/>
      <dgm:t>
        <a:bodyPr/>
        <a:lstStyle/>
        <a:p>
          <a:r>
            <a:rPr lang="el-GR" b="1"/>
            <a:t>Ανακοίνωση οριστικών αποτελεσμάτων και επιλογή ασκούμενων</a:t>
          </a:r>
          <a:endParaRPr lang="en-US" dirty="0"/>
        </a:p>
      </dgm:t>
    </dgm:pt>
    <dgm:pt modelId="{19EC03B7-A563-4518-8E33-34C11BCAD2CE}" type="parTrans" cxnId="{88AF8DF5-6BAD-418B-9345-CDD9385332DA}">
      <dgm:prSet/>
      <dgm:spPr/>
      <dgm:t>
        <a:bodyPr/>
        <a:lstStyle/>
        <a:p>
          <a:endParaRPr lang="el-GR"/>
        </a:p>
      </dgm:t>
    </dgm:pt>
    <dgm:pt modelId="{C129E6F5-D49E-4CB0-B527-57AC263E8429}" type="sibTrans" cxnId="{88AF8DF5-6BAD-418B-9345-CDD9385332DA}">
      <dgm:prSet/>
      <dgm:spPr/>
      <dgm:t>
        <a:bodyPr/>
        <a:lstStyle/>
        <a:p>
          <a:endParaRPr lang="el-GR"/>
        </a:p>
      </dgm:t>
    </dgm:pt>
    <dgm:pt modelId="{15FA5C1A-CA4D-4081-A236-CF05076134DB}">
      <dgm:prSet/>
      <dgm:spPr/>
      <dgm:t>
        <a:bodyPr/>
        <a:lstStyle/>
        <a:p>
          <a:r>
            <a:rPr lang="el-GR" b="1"/>
            <a:t>Υποβολή Αξιολόγησης Πρακτικής Άσκησης</a:t>
          </a:r>
          <a:endParaRPr lang="en-US" dirty="0"/>
        </a:p>
      </dgm:t>
    </dgm:pt>
    <dgm:pt modelId="{B2A552AB-1A77-41DD-B906-5DB8E12FE3CE}" type="parTrans" cxnId="{D8ED532F-F289-4589-9840-AC6CB573F9A1}">
      <dgm:prSet/>
      <dgm:spPr/>
      <dgm:t>
        <a:bodyPr/>
        <a:lstStyle/>
        <a:p>
          <a:endParaRPr lang="el-GR"/>
        </a:p>
      </dgm:t>
    </dgm:pt>
    <dgm:pt modelId="{D8D9281F-DA50-4209-87C0-49010B179D4E}" type="sibTrans" cxnId="{D8ED532F-F289-4589-9840-AC6CB573F9A1}">
      <dgm:prSet/>
      <dgm:spPr/>
      <dgm:t>
        <a:bodyPr/>
        <a:lstStyle/>
        <a:p>
          <a:endParaRPr lang="el-GR"/>
        </a:p>
      </dgm:t>
    </dgm:pt>
    <dgm:pt modelId="{88C7A125-3052-48D9-92A9-644208928E68}" type="pres">
      <dgm:prSet presAssocID="{65BBF8AD-EDEF-4675-9C27-AA32E936A994}" presName="rootnode" presStyleCnt="0">
        <dgm:presLayoutVars>
          <dgm:chMax/>
          <dgm:chPref/>
          <dgm:dir/>
          <dgm:animLvl val="lvl"/>
        </dgm:presLayoutVars>
      </dgm:prSet>
      <dgm:spPr/>
    </dgm:pt>
    <dgm:pt modelId="{C58DD3EC-6E14-4305-BD7F-BA7B2505ABA7}" type="pres">
      <dgm:prSet presAssocID="{FAE8225B-CD23-4E5C-9E63-A6AA5C9A574A}" presName="composite" presStyleCnt="0"/>
      <dgm:spPr/>
    </dgm:pt>
    <dgm:pt modelId="{E376E4F2-069F-48EB-B4DD-605B11F9FEEB}" type="pres">
      <dgm:prSet presAssocID="{FAE8225B-CD23-4E5C-9E63-A6AA5C9A574A}" presName="LShape" presStyleLbl="alignNode1" presStyleIdx="0" presStyleCnt="9"/>
      <dgm:spPr/>
    </dgm:pt>
    <dgm:pt modelId="{C9F053FA-6BD2-48D3-B1B1-9D584494B4C2}" type="pres">
      <dgm:prSet presAssocID="{FAE8225B-CD23-4E5C-9E63-A6AA5C9A574A}" presName="ParentText" presStyleLbl="revTx" presStyleIdx="0" presStyleCnt="5">
        <dgm:presLayoutVars>
          <dgm:chMax val="0"/>
          <dgm:chPref val="0"/>
          <dgm:bulletEnabled val="1"/>
        </dgm:presLayoutVars>
      </dgm:prSet>
      <dgm:spPr/>
    </dgm:pt>
    <dgm:pt modelId="{8B2CCB62-FA43-4851-A151-F62B59A723EE}" type="pres">
      <dgm:prSet presAssocID="{FAE8225B-CD23-4E5C-9E63-A6AA5C9A574A}" presName="Triangle" presStyleLbl="alignNode1" presStyleIdx="1" presStyleCnt="9"/>
      <dgm:spPr/>
    </dgm:pt>
    <dgm:pt modelId="{672300E1-2DA9-4A10-81A1-841332877FAD}" type="pres">
      <dgm:prSet presAssocID="{A3A16068-B42C-425C-842E-C12E9D6CAE13}" presName="sibTrans" presStyleCnt="0"/>
      <dgm:spPr/>
    </dgm:pt>
    <dgm:pt modelId="{62162F3D-F547-4D5C-9EA2-0A9554A6EC4E}" type="pres">
      <dgm:prSet presAssocID="{A3A16068-B42C-425C-842E-C12E9D6CAE13}" presName="space" presStyleCnt="0"/>
      <dgm:spPr/>
    </dgm:pt>
    <dgm:pt modelId="{E6008519-372C-4C2F-A385-831D0E8A0A6D}" type="pres">
      <dgm:prSet presAssocID="{174B42D6-AAEE-4327-AF5C-9A8A345002F3}" presName="composite" presStyleCnt="0"/>
      <dgm:spPr/>
    </dgm:pt>
    <dgm:pt modelId="{96B3D297-5077-4325-BDDA-9444133F32EC}" type="pres">
      <dgm:prSet presAssocID="{174B42D6-AAEE-4327-AF5C-9A8A345002F3}" presName="LShape" presStyleLbl="alignNode1" presStyleIdx="2" presStyleCnt="9"/>
      <dgm:spPr/>
    </dgm:pt>
    <dgm:pt modelId="{2FC1336C-073A-4299-81EA-45BBFBA8ACA5}" type="pres">
      <dgm:prSet presAssocID="{174B42D6-AAEE-4327-AF5C-9A8A345002F3}" presName="ParentText" presStyleLbl="revTx" presStyleIdx="1" presStyleCnt="5">
        <dgm:presLayoutVars>
          <dgm:chMax val="0"/>
          <dgm:chPref val="0"/>
          <dgm:bulletEnabled val="1"/>
        </dgm:presLayoutVars>
      </dgm:prSet>
      <dgm:spPr/>
    </dgm:pt>
    <dgm:pt modelId="{B1E711E2-28C4-4685-A972-D1CD1E43D99C}" type="pres">
      <dgm:prSet presAssocID="{174B42D6-AAEE-4327-AF5C-9A8A345002F3}" presName="Triangle" presStyleLbl="alignNode1" presStyleIdx="3" presStyleCnt="9"/>
      <dgm:spPr/>
    </dgm:pt>
    <dgm:pt modelId="{CB78B363-5AC3-48B8-91B1-FA69E7220127}" type="pres">
      <dgm:prSet presAssocID="{D10CFCB2-1BCD-4668-88DA-A0B316DA7B5B}" presName="sibTrans" presStyleCnt="0"/>
      <dgm:spPr/>
    </dgm:pt>
    <dgm:pt modelId="{CB3C35B5-BFFC-40FC-A061-085C09AD3811}" type="pres">
      <dgm:prSet presAssocID="{D10CFCB2-1BCD-4668-88DA-A0B316DA7B5B}" presName="space" presStyleCnt="0"/>
      <dgm:spPr/>
    </dgm:pt>
    <dgm:pt modelId="{DECB2326-B6C1-4882-87D2-8C1B5A4D993C}" type="pres">
      <dgm:prSet presAssocID="{65B8C3E1-32FC-4669-AB40-37A0C58C6E4F}" presName="composite" presStyleCnt="0"/>
      <dgm:spPr/>
    </dgm:pt>
    <dgm:pt modelId="{C31FF1FD-7882-4466-948B-DD5090A19B07}" type="pres">
      <dgm:prSet presAssocID="{65B8C3E1-32FC-4669-AB40-37A0C58C6E4F}" presName="LShape" presStyleLbl="alignNode1" presStyleIdx="4" presStyleCnt="9"/>
      <dgm:spPr/>
    </dgm:pt>
    <dgm:pt modelId="{EEF0D056-197D-4794-B866-FCA5AA5DC2A7}" type="pres">
      <dgm:prSet presAssocID="{65B8C3E1-32FC-4669-AB40-37A0C58C6E4F}" presName="ParentText" presStyleLbl="revTx" presStyleIdx="2" presStyleCnt="5">
        <dgm:presLayoutVars>
          <dgm:chMax val="0"/>
          <dgm:chPref val="0"/>
          <dgm:bulletEnabled val="1"/>
        </dgm:presLayoutVars>
      </dgm:prSet>
      <dgm:spPr/>
    </dgm:pt>
    <dgm:pt modelId="{D951BC32-9551-4E04-8925-CD03BC6981B9}" type="pres">
      <dgm:prSet presAssocID="{65B8C3E1-32FC-4669-AB40-37A0C58C6E4F}" presName="Triangle" presStyleLbl="alignNode1" presStyleIdx="5" presStyleCnt="9"/>
      <dgm:spPr/>
    </dgm:pt>
    <dgm:pt modelId="{03873A0F-86EB-4B0A-BACF-18CAFC5688F6}" type="pres">
      <dgm:prSet presAssocID="{DDDC970D-D5CD-40B5-A105-9924A661979C}" presName="sibTrans" presStyleCnt="0"/>
      <dgm:spPr/>
    </dgm:pt>
    <dgm:pt modelId="{DA1B146B-D8F4-4A61-BA8B-F8C309F370AB}" type="pres">
      <dgm:prSet presAssocID="{DDDC970D-D5CD-40B5-A105-9924A661979C}" presName="space" presStyleCnt="0"/>
      <dgm:spPr/>
    </dgm:pt>
    <dgm:pt modelId="{A7DAD45A-BAA0-4FFF-BF09-F9E5349B197B}" type="pres">
      <dgm:prSet presAssocID="{2EA199A0-964F-4385-8BEA-BCBE8CC48602}" presName="composite" presStyleCnt="0"/>
      <dgm:spPr/>
    </dgm:pt>
    <dgm:pt modelId="{CD3B7F0E-CDE8-4ACC-A5C0-6495E9250EBE}" type="pres">
      <dgm:prSet presAssocID="{2EA199A0-964F-4385-8BEA-BCBE8CC48602}" presName="LShape" presStyleLbl="alignNode1" presStyleIdx="6" presStyleCnt="9"/>
      <dgm:spPr/>
    </dgm:pt>
    <dgm:pt modelId="{BDF52AEF-5DBA-4910-94D0-1EE4408C4792}" type="pres">
      <dgm:prSet presAssocID="{2EA199A0-964F-4385-8BEA-BCBE8CC48602}" presName="ParentText" presStyleLbl="revTx" presStyleIdx="3" presStyleCnt="5">
        <dgm:presLayoutVars>
          <dgm:chMax val="0"/>
          <dgm:chPref val="0"/>
          <dgm:bulletEnabled val="1"/>
        </dgm:presLayoutVars>
      </dgm:prSet>
      <dgm:spPr/>
    </dgm:pt>
    <dgm:pt modelId="{5C50EF12-D455-4BA5-8433-E8A9C176EE8F}" type="pres">
      <dgm:prSet presAssocID="{2EA199A0-964F-4385-8BEA-BCBE8CC48602}" presName="Triangle" presStyleLbl="alignNode1" presStyleIdx="7" presStyleCnt="9"/>
      <dgm:spPr/>
    </dgm:pt>
    <dgm:pt modelId="{3F7FCEF9-364A-40E9-9174-D3F794BA6D6E}" type="pres">
      <dgm:prSet presAssocID="{C129E6F5-D49E-4CB0-B527-57AC263E8429}" presName="sibTrans" presStyleCnt="0"/>
      <dgm:spPr/>
    </dgm:pt>
    <dgm:pt modelId="{2F95E18E-71F8-4A72-A49A-B6775F03E63A}" type="pres">
      <dgm:prSet presAssocID="{C129E6F5-D49E-4CB0-B527-57AC263E8429}" presName="space" presStyleCnt="0"/>
      <dgm:spPr/>
    </dgm:pt>
    <dgm:pt modelId="{E4B13EAA-4C64-4DA2-9853-56486C5CBC80}" type="pres">
      <dgm:prSet presAssocID="{15FA5C1A-CA4D-4081-A236-CF05076134DB}" presName="composite" presStyleCnt="0"/>
      <dgm:spPr/>
    </dgm:pt>
    <dgm:pt modelId="{E970EAA8-5C6A-4F24-B576-9162CF60DAC2}" type="pres">
      <dgm:prSet presAssocID="{15FA5C1A-CA4D-4081-A236-CF05076134DB}" presName="LShape" presStyleLbl="alignNode1" presStyleIdx="8" presStyleCnt="9"/>
      <dgm:spPr/>
    </dgm:pt>
    <dgm:pt modelId="{EFB7F050-62A8-4C45-89C5-984747E379F6}" type="pres">
      <dgm:prSet presAssocID="{15FA5C1A-CA4D-4081-A236-CF05076134DB}" presName="ParentText" presStyleLbl="revTx" presStyleIdx="4" presStyleCnt="5">
        <dgm:presLayoutVars>
          <dgm:chMax val="0"/>
          <dgm:chPref val="0"/>
          <dgm:bulletEnabled val="1"/>
        </dgm:presLayoutVars>
      </dgm:prSet>
      <dgm:spPr/>
    </dgm:pt>
  </dgm:ptLst>
  <dgm:cxnLst>
    <dgm:cxn modelId="{9DC1CB05-E158-4EF4-ABEA-57445A1CDD31}" type="presOf" srcId="{174B42D6-AAEE-4327-AF5C-9A8A345002F3}" destId="{2FC1336C-073A-4299-81EA-45BBFBA8ACA5}" srcOrd="0" destOrd="0" presId="urn:microsoft.com/office/officeart/2009/3/layout/StepUpProcess"/>
    <dgm:cxn modelId="{FFD2E60F-C76B-40A6-8EF6-1B7763F9BB97}" srcId="{65BBF8AD-EDEF-4675-9C27-AA32E936A994}" destId="{174B42D6-AAEE-4327-AF5C-9A8A345002F3}" srcOrd="1" destOrd="0" parTransId="{B7C69631-727C-450F-BB83-B34DBD1B24DE}" sibTransId="{D10CFCB2-1BCD-4668-88DA-A0B316DA7B5B}"/>
    <dgm:cxn modelId="{AF2E151D-92A8-46DD-AE5B-3C43E6FCA56A}" srcId="{65BBF8AD-EDEF-4675-9C27-AA32E936A994}" destId="{65B8C3E1-32FC-4669-AB40-37A0C58C6E4F}" srcOrd="2" destOrd="0" parTransId="{02AB14C9-DAAD-442D-A403-F839AED69D49}" sibTransId="{DDDC970D-D5CD-40B5-A105-9924A661979C}"/>
    <dgm:cxn modelId="{C443032E-0829-40A4-8D44-4C99174B0F91}" type="presOf" srcId="{65B8C3E1-32FC-4669-AB40-37A0C58C6E4F}" destId="{EEF0D056-197D-4794-B866-FCA5AA5DC2A7}" srcOrd="0" destOrd="0" presId="urn:microsoft.com/office/officeart/2009/3/layout/StepUpProcess"/>
    <dgm:cxn modelId="{D8ED532F-F289-4589-9840-AC6CB573F9A1}" srcId="{65BBF8AD-EDEF-4675-9C27-AA32E936A994}" destId="{15FA5C1A-CA4D-4081-A236-CF05076134DB}" srcOrd="4" destOrd="0" parTransId="{B2A552AB-1A77-41DD-B906-5DB8E12FE3CE}" sibTransId="{D8D9281F-DA50-4209-87C0-49010B179D4E}"/>
    <dgm:cxn modelId="{59DBFB3A-4CBC-467E-A48C-D64ECB199E4F}" type="presOf" srcId="{FAE8225B-CD23-4E5C-9E63-A6AA5C9A574A}" destId="{C9F053FA-6BD2-48D3-B1B1-9D584494B4C2}" srcOrd="0" destOrd="0" presId="urn:microsoft.com/office/officeart/2009/3/layout/StepUpProcess"/>
    <dgm:cxn modelId="{76532F50-F63F-4E78-888B-736A2ED2E59E}" srcId="{65BBF8AD-EDEF-4675-9C27-AA32E936A994}" destId="{FAE8225B-CD23-4E5C-9E63-A6AA5C9A574A}" srcOrd="0" destOrd="0" parTransId="{4C112C7A-5C44-44B9-994C-DE7094C2E801}" sibTransId="{A3A16068-B42C-425C-842E-C12E9D6CAE13}"/>
    <dgm:cxn modelId="{F880D0B4-9765-435E-A5BA-9F759F10A9C7}" type="presOf" srcId="{65BBF8AD-EDEF-4675-9C27-AA32E936A994}" destId="{88C7A125-3052-48D9-92A9-644208928E68}" srcOrd="0" destOrd="0" presId="urn:microsoft.com/office/officeart/2009/3/layout/StepUpProcess"/>
    <dgm:cxn modelId="{0ABC5CE7-CDCA-47EB-AAB7-21053632D235}" type="presOf" srcId="{2EA199A0-964F-4385-8BEA-BCBE8CC48602}" destId="{BDF52AEF-5DBA-4910-94D0-1EE4408C4792}" srcOrd="0" destOrd="0" presId="urn:microsoft.com/office/officeart/2009/3/layout/StepUpProcess"/>
    <dgm:cxn modelId="{88AF8DF5-6BAD-418B-9345-CDD9385332DA}" srcId="{65BBF8AD-EDEF-4675-9C27-AA32E936A994}" destId="{2EA199A0-964F-4385-8BEA-BCBE8CC48602}" srcOrd="3" destOrd="0" parTransId="{19EC03B7-A563-4518-8E33-34C11BCAD2CE}" sibTransId="{C129E6F5-D49E-4CB0-B527-57AC263E8429}"/>
    <dgm:cxn modelId="{1118A1FD-7135-4812-81ED-CB9595D91268}" type="presOf" srcId="{15FA5C1A-CA4D-4081-A236-CF05076134DB}" destId="{EFB7F050-62A8-4C45-89C5-984747E379F6}" srcOrd="0" destOrd="0" presId="urn:microsoft.com/office/officeart/2009/3/layout/StepUpProcess"/>
    <dgm:cxn modelId="{272B3504-7E51-4AC0-9A5B-F5E9F3C6FA09}" type="presParOf" srcId="{88C7A125-3052-48D9-92A9-644208928E68}" destId="{C58DD3EC-6E14-4305-BD7F-BA7B2505ABA7}" srcOrd="0" destOrd="0" presId="urn:microsoft.com/office/officeart/2009/3/layout/StepUpProcess"/>
    <dgm:cxn modelId="{4C6A2CAF-2776-453E-A842-F0F5CB1C27F8}" type="presParOf" srcId="{C58DD3EC-6E14-4305-BD7F-BA7B2505ABA7}" destId="{E376E4F2-069F-48EB-B4DD-605B11F9FEEB}" srcOrd="0" destOrd="0" presId="urn:microsoft.com/office/officeart/2009/3/layout/StepUpProcess"/>
    <dgm:cxn modelId="{D1EC8209-2A04-4AF2-9AD9-EDB359A27BAE}" type="presParOf" srcId="{C58DD3EC-6E14-4305-BD7F-BA7B2505ABA7}" destId="{C9F053FA-6BD2-48D3-B1B1-9D584494B4C2}" srcOrd="1" destOrd="0" presId="urn:microsoft.com/office/officeart/2009/3/layout/StepUpProcess"/>
    <dgm:cxn modelId="{0DEB5ADE-7A7B-4E7F-992A-A91AF9040325}" type="presParOf" srcId="{C58DD3EC-6E14-4305-BD7F-BA7B2505ABA7}" destId="{8B2CCB62-FA43-4851-A151-F62B59A723EE}" srcOrd="2" destOrd="0" presId="urn:microsoft.com/office/officeart/2009/3/layout/StepUpProcess"/>
    <dgm:cxn modelId="{5CC5CBC8-43C4-42CE-A405-8064A9B590B0}" type="presParOf" srcId="{88C7A125-3052-48D9-92A9-644208928E68}" destId="{672300E1-2DA9-4A10-81A1-841332877FAD}" srcOrd="1" destOrd="0" presId="urn:microsoft.com/office/officeart/2009/3/layout/StepUpProcess"/>
    <dgm:cxn modelId="{1B39D943-B2B3-4F92-8773-5080830C9C92}" type="presParOf" srcId="{672300E1-2DA9-4A10-81A1-841332877FAD}" destId="{62162F3D-F547-4D5C-9EA2-0A9554A6EC4E}" srcOrd="0" destOrd="0" presId="urn:microsoft.com/office/officeart/2009/3/layout/StepUpProcess"/>
    <dgm:cxn modelId="{4A33CEFC-BE9B-4DD6-AFC6-2FCBB27EAE25}" type="presParOf" srcId="{88C7A125-3052-48D9-92A9-644208928E68}" destId="{E6008519-372C-4C2F-A385-831D0E8A0A6D}" srcOrd="2" destOrd="0" presId="urn:microsoft.com/office/officeart/2009/3/layout/StepUpProcess"/>
    <dgm:cxn modelId="{C2D3231D-848C-4FB7-BDF7-27F845ECFBD2}" type="presParOf" srcId="{E6008519-372C-4C2F-A385-831D0E8A0A6D}" destId="{96B3D297-5077-4325-BDDA-9444133F32EC}" srcOrd="0" destOrd="0" presId="urn:microsoft.com/office/officeart/2009/3/layout/StepUpProcess"/>
    <dgm:cxn modelId="{5C960CE8-2411-48D1-AF55-0FE9B359E1FD}" type="presParOf" srcId="{E6008519-372C-4C2F-A385-831D0E8A0A6D}" destId="{2FC1336C-073A-4299-81EA-45BBFBA8ACA5}" srcOrd="1" destOrd="0" presId="urn:microsoft.com/office/officeart/2009/3/layout/StepUpProcess"/>
    <dgm:cxn modelId="{972CA1E4-0195-4879-9F64-620066F5C0E2}" type="presParOf" srcId="{E6008519-372C-4C2F-A385-831D0E8A0A6D}" destId="{B1E711E2-28C4-4685-A972-D1CD1E43D99C}" srcOrd="2" destOrd="0" presId="urn:microsoft.com/office/officeart/2009/3/layout/StepUpProcess"/>
    <dgm:cxn modelId="{2A5A26EE-AA8D-47D2-B2FD-0019338873D5}" type="presParOf" srcId="{88C7A125-3052-48D9-92A9-644208928E68}" destId="{CB78B363-5AC3-48B8-91B1-FA69E7220127}" srcOrd="3" destOrd="0" presId="urn:microsoft.com/office/officeart/2009/3/layout/StepUpProcess"/>
    <dgm:cxn modelId="{C145BB0C-B411-4304-B2FB-0BBC7AF9B493}" type="presParOf" srcId="{CB78B363-5AC3-48B8-91B1-FA69E7220127}" destId="{CB3C35B5-BFFC-40FC-A061-085C09AD3811}" srcOrd="0" destOrd="0" presId="urn:microsoft.com/office/officeart/2009/3/layout/StepUpProcess"/>
    <dgm:cxn modelId="{D4979FD0-5ECA-48A2-8390-FDCB1EF98A96}" type="presParOf" srcId="{88C7A125-3052-48D9-92A9-644208928E68}" destId="{DECB2326-B6C1-4882-87D2-8C1B5A4D993C}" srcOrd="4" destOrd="0" presId="urn:microsoft.com/office/officeart/2009/3/layout/StepUpProcess"/>
    <dgm:cxn modelId="{93704966-9D10-4174-AB54-67DC2691E908}" type="presParOf" srcId="{DECB2326-B6C1-4882-87D2-8C1B5A4D993C}" destId="{C31FF1FD-7882-4466-948B-DD5090A19B07}" srcOrd="0" destOrd="0" presId="urn:microsoft.com/office/officeart/2009/3/layout/StepUpProcess"/>
    <dgm:cxn modelId="{B52D871C-62E7-4E3D-82EA-2C3734427DD7}" type="presParOf" srcId="{DECB2326-B6C1-4882-87D2-8C1B5A4D993C}" destId="{EEF0D056-197D-4794-B866-FCA5AA5DC2A7}" srcOrd="1" destOrd="0" presId="urn:microsoft.com/office/officeart/2009/3/layout/StepUpProcess"/>
    <dgm:cxn modelId="{C2836718-0838-410D-8FDD-8BF03BE9580C}" type="presParOf" srcId="{DECB2326-B6C1-4882-87D2-8C1B5A4D993C}" destId="{D951BC32-9551-4E04-8925-CD03BC6981B9}" srcOrd="2" destOrd="0" presId="urn:microsoft.com/office/officeart/2009/3/layout/StepUpProcess"/>
    <dgm:cxn modelId="{7DC55D12-B72E-4FB9-8B6E-6ACB2B6544FE}" type="presParOf" srcId="{88C7A125-3052-48D9-92A9-644208928E68}" destId="{03873A0F-86EB-4B0A-BACF-18CAFC5688F6}" srcOrd="5" destOrd="0" presId="urn:microsoft.com/office/officeart/2009/3/layout/StepUpProcess"/>
    <dgm:cxn modelId="{C13F5081-A212-4959-99CE-91CAB995BDC5}" type="presParOf" srcId="{03873A0F-86EB-4B0A-BACF-18CAFC5688F6}" destId="{DA1B146B-D8F4-4A61-BA8B-F8C309F370AB}" srcOrd="0" destOrd="0" presId="urn:microsoft.com/office/officeart/2009/3/layout/StepUpProcess"/>
    <dgm:cxn modelId="{4A0CB182-CEAA-4681-BC15-757B04F32049}" type="presParOf" srcId="{88C7A125-3052-48D9-92A9-644208928E68}" destId="{A7DAD45A-BAA0-4FFF-BF09-F9E5349B197B}" srcOrd="6" destOrd="0" presId="urn:microsoft.com/office/officeart/2009/3/layout/StepUpProcess"/>
    <dgm:cxn modelId="{D4608BE8-5D4B-4CE7-A262-42EE1AA347E3}" type="presParOf" srcId="{A7DAD45A-BAA0-4FFF-BF09-F9E5349B197B}" destId="{CD3B7F0E-CDE8-4ACC-A5C0-6495E9250EBE}" srcOrd="0" destOrd="0" presId="urn:microsoft.com/office/officeart/2009/3/layout/StepUpProcess"/>
    <dgm:cxn modelId="{C0D13754-D39B-46F8-8319-72927D051A45}" type="presParOf" srcId="{A7DAD45A-BAA0-4FFF-BF09-F9E5349B197B}" destId="{BDF52AEF-5DBA-4910-94D0-1EE4408C4792}" srcOrd="1" destOrd="0" presId="urn:microsoft.com/office/officeart/2009/3/layout/StepUpProcess"/>
    <dgm:cxn modelId="{D35D3504-12C7-4530-9563-59703209ECEC}" type="presParOf" srcId="{A7DAD45A-BAA0-4FFF-BF09-F9E5349B197B}" destId="{5C50EF12-D455-4BA5-8433-E8A9C176EE8F}" srcOrd="2" destOrd="0" presId="urn:microsoft.com/office/officeart/2009/3/layout/StepUpProcess"/>
    <dgm:cxn modelId="{367C357D-36AF-4378-B6DB-1CF724B72172}" type="presParOf" srcId="{88C7A125-3052-48D9-92A9-644208928E68}" destId="{3F7FCEF9-364A-40E9-9174-D3F794BA6D6E}" srcOrd="7" destOrd="0" presId="urn:microsoft.com/office/officeart/2009/3/layout/StepUpProcess"/>
    <dgm:cxn modelId="{996B7909-60B3-42F4-8CB9-7DB4FA8391A6}" type="presParOf" srcId="{3F7FCEF9-364A-40E9-9174-D3F794BA6D6E}" destId="{2F95E18E-71F8-4A72-A49A-B6775F03E63A}" srcOrd="0" destOrd="0" presId="urn:microsoft.com/office/officeart/2009/3/layout/StepUpProcess"/>
    <dgm:cxn modelId="{CD10C14B-2693-4ABA-BB3B-941E91AA98F7}" type="presParOf" srcId="{88C7A125-3052-48D9-92A9-644208928E68}" destId="{E4B13EAA-4C64-4DA2-9853-56486C5CBC80}" srcOrd="8" destOrd="0" presId="urn:microsoft.com/office/officeart/2009/3/layout/StepUpProcess"/>
    <dgm:cxn modelId="{51D5F900-D049-4A4E-89D9-8E020166422E}" type="presParOf" srcId="{E4B13EAA-4C64-4DA2-9853-56486C5CBC80}" destId="{E970EAA8-5C6A-4F24-B576-9162CF60DAC2}" srcOrd="0" destOrd="0" presId="urn:microsoft.com/office/officeart/2009/3/layout/StepUpProcess"/>
    <dgm:cxn modelId="{525164BD-D2F3-4D43-BE5F-494A8880C5E4}" type="presParOf" srcId="{E4B13EAA-4C64-4DA2-9853-56486C5CBC80}" destId="{EFB7F050-62A8-4C45-89C5-984747E379F6}" srcOrd="1" destOrd="0" presId="urn:microsoft.com/office/officeart/2009/3/layout/StepUpProcess"/>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E25A08-2A9B-4059-89E5-F2F732B18037}">
      <dsp:nvSpPr>
        <dsp:cNvPr id="0" name=""/>
        <dsp:cNvSpPr/>
      </dsp:nvSpPr>
      <dsp:spPr>
        <a:xfrm>
          <a:off x="2235" y="898997"/>
          <a:ext cx="2724159" cy="1089663"/>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i="1" kern="1200" dirty="0">
              <a:latin typeface="Cambria" pitchFamily="18" charset="0"/>
            </a:rPr>
            <a:t>Μάθημα Υποχρεωτικό με </a:t>
          </a:r>
          <a:r>
            <a:rPr lang="en-US" sz="1400" b="1" i="1" kern="1200" dirty="0">
              <a:latin typeface="Cambria" pitchFamily="18" charset="0"/>
            </a:rPr>
            <a:t>6 </a:t>
          </a:r>
          <a:r>
            <a:rPr lang="el-GR" sz="1400" b="1" i="1" kern="1200" dirty="0">
              <a:latin typeface="Cambria" pitchFamily="18" charset="0"/>
            </a:rPr>
            <a:t>πιστωτικές μονάδες </a:t>
          </a:r>
        </a:p>
        <a:p>
          <a:pPr marL="0" lvl="0" indent="0" algn="ctr" defTabSz="622300">
            <a:lnSpc>
              <a:spcPct val="90000"/>
            </a:lnSpc>
            <a:spcBef>
              <a:spcPct val="0"/>
            </a:spcBef>
            <a:spcAft>
              <a:spcPct val="35000"/>
            </a:spcAft>
            <a:buNone/>
          </a:pPr>
          <a:r>
            <a:rPr lang="el-GR" sz="1400" b="1" i="1" kern="1200" dirty="0">
              <a:latin typeface="Cambria" pitchFamily="18" charset="0"/>
            </a:rPr>
            <a:t>(</a:t>
          </a:r>
          <a:r>
            <a:rPr lang="en-US" sz="1400" b="1" i="1" kern="1200" dirty="0">
              <a:latin typeface="Cambria" pitchFamily="18" charset="0"/>
            </a:rPr>
            <a:t>ECTS</a:t>
          </a:r>
          <a:r>
            <a:rPr lang="el-GR" sz="1400" b="1" i="1" kern="1200" dirty="0">
              <a:latin typeface="Cambria" pitchFamily="18" charset="0"/>
            </a:rPr>
            <a:t>)</a:t>
          </a:r>
          <a:endParaRPr lang="el-GR" sz="1400" b="1" kern="1200" dirty="0">
            <a:latin typeface="Cambria" pitchFamily="18" charset="0"/>
          </a:endParaRPr>
        </a:p>
      </dsp:txBody>
      <dsp:txXfrm>
        <a:off x="547067" y="898997"/>
        <a:ext cx="1634496" cy="1089663"/>
      </dsp:txXfrm>
    </dsp:sp>
    <dsp:sp modelId="{93E727E1-7114-4BEE-B67F-1EC9B6F4E44C}">
      <dsp:nvSpPr>
        <dsp:cNvPr id="0" name=""/>
        <dsp:cNvSpPr/>
      </dsp:nvSpPr>
      <dsp:spPr>
        <a:xfrm>
          <a:off x="2453979" y="898997"/>
          <a:ext cx="2724159" cy="1089663"/>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i="1" kern="1200" dirty="0">
              <a:latin typeface="Cambria" pitchFamily="18" charset="0"/>
            </a:rPr>
            <a:t>Εαρινό εξάμηνο 3ου και 4ου έτους </a:t>
          </a:r>
          <a:endParaRPr lang="el-GR" sz="1400" kern="1200" dirty="0"/>
        </a:p>
      </dsp:txBody>
      <dsp:txXfrm>
        <a:off x="2998811" y="898997"/>
        <a:ext cx="1634496" cy="1089663"/>
      </dsp:txXfrm>
    </dsp:sp>
    <dsp:sp modelId="{488848C1-F2DF-40BD-BAE1-FD0D9CB2466E}">
      <dsp:nvSpPr>
        <dsp:cNvPr id="0" name=""/>
        <dsp:cNvSpPr/>
      </dsp:nvSpPr>
      <dsp:spPr>
        <a:xfrm>
          <a:off x="4905722" y="898997"/>
          <a:ext cx="2724159" cy="1089663"/>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i="1" kern="1200" dirty="0">
              <a:solidFill>
                <a:prstClr val="white"/>
              </a:solidFill>
              <a:latin typeface="Cambria" pitchFamily="18" charset="0"/>
              <a:ea typeface="+mn-ea"/>
              <a:cs typeface="+mn-cs"/>
            </a:rPr>
            <a:t>Διάστημα υλοποίησης: Ιούλιος – Αύγουστος</a:t>
          </a:r>
        </a:p>
      </dsp:txBody>
      <dsp:txXfrm>
        <a:off x="5450554" y="898997"/>
        <a:ext cx="1634496" cy="10896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76E4F2-069F-48EB-B4DD-605B11F9FEEB}">
      <dsp:nvSpPr>
        <dsp:cNvPr id="0" name=""/>
        <dsp:cNvSpPr/>
      </dsp:nvSpPr>
      <dsp:spPr>
        <a:xfrm rot="5400000">
          <a:off x="352837" y="1838151"/>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F053FA-6BD2-48D3-B1B1-9D584494B4C2}">
      <dsp:nvSpPr>
        <dsp:cNvPr id="0" name=""/>
        <dsp:cNvSpPr/>
      </dsp:nvSpPr>
      <dsp:spPr>
        <a:xfrm>
          <a:off x="176886" y="2362206"/>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dirty="0"/>
            <a:t>Δήλωση Μαθήματος &amp; Υποβολή Αιτήσεων/Δικαιολογητικών</a:t>
          </a:r>
          <a:r>
            <a:rPr lang="en-US" sz="900" b="1" kern="1200" dirty="0"/>
            <a:t> </a:t>
          </a:r>
          <a:r>
            <a:rPr lang="el-GR" sz="900" b="1" kern="1200" dirty="0"/>
            <a:t>στο Π.Σ</a:t>
          </a:r>
          <a:endParaRPr lang="el-GR" sz="900" kern="1200" dirty="0"/>
        </a:p>
      </dsp:txBody>
      <dsp:txXfrm>
        <a:off x="176886" y="2362206"/>
        <a:ext cx="1583480" cy="1388013"/>
      </dsp:txXfrm>
    </dsp:sp>
    <dsp:sp modelId="{8B2CCB62-FA43-4851-A151-F62B59A723EE}">
      <dsp:nvSpPr>
        <dsp:cNvPr id="0" name=""/>
        <dsp:cNvSpPr/>
      </dsp:nvSpPr>
      <dsp:spPr>
        <a:xfrm>
          <a:off x="1461597" y="1709023"/>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B3D297-5077-4325-BDDA-9444133F32EC}">
      <dsp:nvSpPr>
        <dsp:cNvPr id="0" name=""/>
        <dsp:cNvSpPr/>
      </dsp:nvSpPr>
      <dsp:spPr>
        <a:xfrm rot="5400000">
          <a:off x="2291327" y="1358470"/>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1336C-073A-4299-81EA-45BBFBA8ACA5}">
      <dsp:nvSpPr>
        <dsp:cNvPr id="0" name=""/>
        <dsp:cNvSpPr/>
      </dsp:nvSpPr>
      <dsp:spPr>
        <a:xfrm>
          <a:off x="2115376" y="1882524"/>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dirty="0"/>
            <a:t>Αξιολόγηση αιτήσεων-Ανακοίνωση προσωρινών αποτελεσμάτων</a:t>
          </a:r>
          <a:endParaRPr lang="el-GR" sz="900" kern="1200" dirty="0"/>
        </a:p>
      </dsp:txBody>
      <dsp:txXfrm>
        <a:off x="2115376" y="1882524"/>
        <a:ext cx="1583480" cy="1388013"/>
      </dsp:txXfrm>
    </dsp:sp>
    <dsp:sp modelId="{B1E711E2-28C4-4685-A972-D1CD1E43D99C}">
      <dsp:nvSpPr>
        <dsp:cNvPr id="0" name=""/>
        <dsp:cNvSpPr/>
      </dsp:nvSpPr>
      <dsp:spPr>
        <a:xfrm>
          <a:off x="3400087" y="1229342"/>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1FF1FD-7882-4466-948B-DD5090A19B07}">
      <dsp:nvSpPr>
        <dsp:cNvPr id="0" name=""/>
        <dsp:cNvSpPr/>
      </dsp:nvSpPr>
      <dsp:spPr>
        <a:xfrm rot="5400000">
          <a:off x="4229817" y="878788"/>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F0D056-197D-4794-B866-FCA5AA5DC2A7}">
      <dsp:nvSpPr>
        <dsp:cNvPr id="0" name=""/>
        <dsp:cNvSpPr/>
      </dsp:nvSpPr>
      <dsp:spPr>
        <a:xfrm>
          <a:off x="4053865" y="1402843"/>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dirty="0"/>
            <a:t>Αξιολόγηση τυχόν ενστάσεων</a:t>
          </a:r>
          <a:endParaRPr lang="el-GR" sz="900" kern="1200" dirty="0"/>
        </a:p>
      </dsp:txBody>
      <dsp:txXfrm>
        <a:off x="4053865" y="1402843"/>
        <a:ext cx="1583480" cy="1388013"/>
      </dsp:txXfrm>
    </dsp:sp>
    <dsp:sp modelId="{D951BC32-9551-4E04-8925-CD03BC6981B9}">
      <dsp:nvSpPr>
        <dsp:cNvPr id="0" name=""/>
        <dsp:cNvSpPr/>
      </dsp:nvSpPr>
      <dsp:spPr>
        <a:xfrm>
          <a:off x="5338576" y="749660"/>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3B7F0E-CDE8-4ACC-A5C0-6495E9250EBE}">
      <dsp:nvSpPr>
        <dsp:cNvPr id="0" name=""/>
        <dsp:cNvSpPr/>
      </dsp:nvSpPr>
      <dsp:spPr>
        <a:xfrm rot="5400000">
          <a:off x="6168306" y="399107"/>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F52AEF-5DBA-4910-94D0-1EE4408C4792}">
      <dsp:nvSpPr>
        <dsp:cNvPr id="0" name=""/>
        <dsp:cNvSpPr/>
      </dsp:nvSpPr>
      <dsp:spPr>
        <a:xfrm>
          <a:off x="5992355" y="923162"/>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a:t>Ανακοίνωση οριστικών αποτελεσμάτων και επιλογή ασκούμενων</a:t>
          </a:r>
          <a:endParaRPr lang="en-US" sz="900" kern="1200" dirty="0"/>
        </a:p>
      </dsp:txBody>
      <dsp:txXfrm>
        <a:off x="5992355" y="923162"/>
        <a:ext cx="1583480" cy="1388013"/>
      </dsp:txXfrm>
    </dsp:sp>
    <dsp:sp modelId="{5C50EF12-D455-4BA5-8433-E8A9C176EE8F}">
      <dsp:nvSpPr>
        <dsp:cNvPr id="0" name=""/>
        <dsp:cNvSpPr/>
      </dsp:nvSpPr>
      <dsp:spPr>
        <a:xfrm>
          <a:off x="7277066" y="269979"/>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70EAA8-5C6A-4F24-B576-9162CF60DAC2}">
      <dsp:nvSpPr>
        <dsp:cNvPr id="0" name=""/>
        <dsp:cNvSpPr/>
      </dsp:nvSpPr>
      <dsp:spPr>
        <a:xfrm rot="5400000">
          <a:off x="8106796" y="-80573"/>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B7F050-62A8-4C45-89C5-984747E379F6}">
      <dsp:nvSpPr>
        <dsp:cNvPr id="0" name=""/>
        <dsp:cNvSpPr/>
      </dsp:nvSpPr>
      <dsp:spPr>
        <a:xfrm>
          <a:off x="7930845" y="443481"/>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a:t>Υποβολή Αξιολόγησης Πρακτικής Άσκησης</a:t>
          </a:r>
          <a:endParaRPr lang="en-US" sz="900" kern="1200" dirty="0"/>
        </a:p>
      </dsp:txBody>
      <dsp:txXfrm>
        <a:off x="7930845" y="443481"/>
        <a:ext cx="1583480" cy="1388013"/>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C55FDA-7654-49ED-AB43-A9FD309D551C}" type="datetimeFigureOut">
              <a:rPr lang="el-GR" smtClean="0"/>
              <a:t>20/3/2024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655754-DAA6-4E9C-8F95-948293F34BFF}" type="slidenum">
              <a:rPr lang="el-GR" smtClean="0"/>
              <a:t>‹#›</a:t>
            </a:fld>
            <a:endParaRPr lang="el-GR"/>
          </a:p>
        </p:txBody>
      </p:sp>
    </p:spTree>
    <p:extLst>
      <p:ext uri="{BB962C8B-B14F-4D97-AF65-F5344CB8AC3E}">
        <p14:creationId xmlns:p14="http://schemas.microsoft.com/office/powerpoint/2010/main" val="2189256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a:p>
        </p:txBody>
      </p:sp>
      <p:sp>
        <p:nvSpPr>
          <p:cNvPr id="1741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40F4D516-AC85-446E-9617-7731D97CDEC0}" type="slidenum">
              <a:rPr lang="el-GR" altLang="el-GR">
                <a:solidFill>
                  <a:prstClr val="black"/>
                </a:solidFill>
                <a:latin typeface="Calibri" panose="020F0502020204030204" pitchFamily="34" charset="0"/>
              </a:rPr>
              <a:pPr fontAlgn="base">
                <a:spcBef>
                  <a:spcPct val="0"/>
                </a:spcBef>
                <a:spcAft>
                  <a:spcPct val="0"/>
                </a:spcAft>
              </a:pPr>
              <a:t>1</a:t>
            </a:fld>
            <a:endParaRPr lang="el-GR" altLang="el-GR">
              <a:solidFill>
                <a:prstClr val="black"/>
              </a:solidFill>
              <a:latin typeface="Calibri" panose="020F0502020204030204" pitchFamily="34" charset="0"/>
            </a:endParaRPr>
          </a:p>
        </p:txBody>
      </p:sp>
    </p:spTree>
    <p:extLst>
      <p:ext uri="{BB962C8B-B14F-4D97-AF65-F5344CB8AC3E}">
        <p14:creationId xmlns:p14="http://schemas.microsoft.com/office/powerpoint/2010/main" val="2570007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a:p>
        </p:txBody>
      </p:sp>
      <p:sp>
        <p:nvSpPr>
          <p:cNvPr id="1946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0C955C95-ED97-4DC4-984C-5F4B7CBF9E19}" type="slidenum">
              <a:rPr lang="el-GR" altLang="el-GR">
                <a:latin typeface="Calibri" panose="020F0502020204030204" pitchFamily="34" charset="0"/>
              </a:rPr>
              <a:pPr fontAlgn="base">
                <a:spcBef>
                  <a:spcPct val="0"/>
                </a:spcBef>
                <a:spcAft>
                  <a:spcPct val="0"/>
                </a:spcAft>
              </a:pPr>
              <a:t>7</a:t>
            </a:fld>
            <a:endParaRPr lang="el-GR" altLang="el-GR">
              <a:latin typeface="Calibri" panose="020F0502020204030204" pitchFamily="34" charset="0"/>
            </a:endParaRPr>
          </a:p>
        </p:txBody>
      </p:sp>
    </p:spTree>
    <p:extLst>
      <p:ext uri="{BB962C8B-B14F-4D97-AF65-F5344CB8AC3E}">
        <p14:creationId xmlns:p14="http://schemas.microsoft.com/office/powerpoint/2010/main" val="982980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A48B875D-52C0-4B79-B5A2-9727FEC7E1A8}" type="datetime1">
              <a:rPr lang="el-GR" smtClean="0">
                <a:solidFill>
                  <a:prstClr val="black"/>
                </a:solidFill>
              </a:rPr>
              <a:t>20/3/2024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00331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20/3/2024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633434081"/>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20/3/2024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16570545"/>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20/3/2024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32669136"/>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20/3/2024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99898197"/>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20/3/2024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756368019"/>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50A88C56-924B-4474-8D69-64A42E4A1ACE}" type="datetime1">
              <a:rPr lang="el-GR" smtClean="0">
                <a:solidFill>
                  <a:prstClr val="black"/>
                </a:solidFill>
              </a:rPr>
              <a:t>20/3/2024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1261698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8BA4575-C74C-41F2-AFB6-337EB7D0E9E8}" type="datetime1">
              <a:rPr lang="el-GR" smtClean="0">
                <a:solidFill>
                  <a:prstClr val="black"/>
                </a:solidFill>
              </a:rPr>
              <a:t>20/3/2024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97192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77AF815-EB4B-4858-94D1-15D26ED29E2A}" type="datetime1">
              <a:rPr lang="el-GR" smtClean="0">
                <a:solidFill>
                  <a:prstClr val="black"/>
                </a:solidFill>
              </a:rPr>
              <a:t>20/3/2024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116512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CF811CF6-B752-4ED1-8301-9BD62453514F}" type="datetime1">
              <a:rPr lang="el-GR" smtClean="0">
                <a:solidFill>
                  <a:prstClr val="black"/>
                </a:solidFill>
              </a:rPr>
              <a:t>20/3/2024</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499081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00DF92E9-9131-43A3-BF14-E5195D328783}" type="datetime1">
              <a:rPr lang="el-GR" smtClean="0">
                <a:solidFill>
                  <a:prstClr val="black"/>
                </a:solidFill>
              </a:rPr>
              <a:t>20/3/2024</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992612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FBD6320-A437-4480-9050-AB41E0E9962B}" type="datetime1">
              <a:rPr lang="el-GR" smtClean="0">
                <a:solidFill>
                  <a:prstClr val="black"/>
                </a:solidFill>
              </a:rPr>
              <a:t>20/3/2024</a:t>
            </a:fld>
            <a:endParaRPr lang="el-GR">
              <a:solidFill>
                <a:prstClr val="black"/>
              </a:solidFill>
            </a:endParaRPr>
          </a:p>
        </p:txBody>
      </p:sp>
      <p:sp>
        <p:nvSpPr>
          <p:cNvPr id="8" name="Footer Placeholder 7"/>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9" name="Slide Number Placeholder 8"/>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268537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4E9A50E5-49DE-4BA0-8764-363F402CAC04}" type="datetime1">
              <a:rPr lang="el-GR" smtClean="0">
                <a:solidFill>
                  <a:prstClr val="black"/>
                </a:solidFill>
              </a:rPr>
              <a:t>20/3/2024</a:t>
            </a:fld>
            <a:endParaRPr lang="el-GR">
              <a:solidFill>
                <a:prstClr val="black"/>
              </a:solidFill>
            </a:endParaRPr>
          </a:p>
        </p:txBody>
      </p:sp>
      <p:sp>
        <p:nvSpPr>
          <p:cNvPr id="4" name="Footer Placeholder 3"/>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5" name="Slide Number Placeholder 4"/>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28198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1785E3C-A865-463F-A5CD-8D60058C63DF}" type="datetime1">
              <a:rPr lang="el-GR" smtClean="0">
                <a:solidFill>
                  <a:prstClr val="black"/>
                </a:solidFill>
              </a:rPr>
              <a:t>20/3/2024</a:t>
            </a:fld>
            <a:endParaRPr lang="el-GR">
              <a:solidFill>
                <a:prstClr val="black"/>
              </a:solidFill>
            </a:endParaRPr>
          </a:p>
        </p:txBody>
      </p:sp>
      <p:sp>
        <p:nvSpPr>
          <p:cNvPr id="3" name="Footer Placeholder 2"/>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4" name="Slide Number Placeholder 3"/>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902468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09D6ECE-29A9-4F46-A1BB-8C3F38694E43}" type="datetime1">
              <a:rPr lang="el-GR" smtClean="0">
                <a:solidFill>
                  <a:prstClr val="black"/>
                </a:solidFill>
              </a:rPr>
              <a:t>20/3/2024</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635606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DAFE0AC-0725-4223-B254-F943964BB497}" type="datetime1">
              <a:rPr lang="el-GR" smtClean="0">
                <a:solidFill>
                  <a:prstClr val="black"/>
                </a:solidFill>
              </a:rPr>
              <a:t>20/3/2024</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582318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ADB92BF-5446-4A06-9835-BE3A62ADCAE7}" type="datetime1">
              <a:rPr lang="el-GR" smtClean="0">
                <a:solidFill>
                  <a:prstClr val="black"/>
                </a:solidFill>
              </a:rPr>
              <a:t>20/3/2024</a:t>
            </a:fld>
            <a:endParaRPr lang="el-GR">
              <a:solidFill>
                <a:prstClr val="black"/>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852433163"/>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 id="2147483766" r:id="rId13"/>
    <p:sldLayoutId id="2147483767" r:id="rId14"/>
    <p:sldLayoutId id="2147483768" r:id="rId15"/>
    <p:sldLayoutId id="2147483769"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fif"/></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pa.aegean.gr/" TargetMode="External"/><Relationship Id="rId1" Type="http://schemas.openxmlformats.org/officeDocument/2006/relationships/slideLayout" Target="../slideLayouts/slideLayout2.xml"/><Relationship Id="rId5" Type="http://schemas.openxmlformats.org/officeDocument/2006/relationships/image" Target="../media/image2.jfif"/><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hyperlink" Target="https://pa.aegean.gr/"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2271035028/gpa3@aegean.gr" TargetMode="External"/><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jfif"/><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jfif"/><Relationship Id="rId7" Type="http://schemas.openxmlformats.org/officeDocument/2006/relationships/diagramQuickStyle" Target="../diagrams/quickStyle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3.jpeg"/><Relationship Id="rId9" Type="http://schemas.microsoft.com/office/2007/relationships/diagramDrawing" Target="../diagrams/drawing2.xml"/></Relationships>
</file>

<file path=ppt/slides/_rels/slide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https://atlas.grnet.gr/" TargetMode="External"/><Relationship Id="rId5" Type="http://schemas.openxmlformats.org/officeDocument/2006/relationships/image" Target="../media/image2.jfif"/><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Υπότιτλος 2"/>
          <p:cNvSpPr>
            <a:spLocks noGrp="1"/>
          </p:cNvSpPr>
          <p:nvPr>
            <p:ph type="subTitle" idx="1"/>
          </p:nvPr>
        </p:nvSpPr>
        <p:spPr>
          <a:xfrm>
            <a:off x="1742114" y="2974333"/>
            <a:ext cx="7561277" cy="1497000"/>
          </a:xfrm>
        </p:spPr>
        <p:txBody>
          <a:bodyPr>
            <a:normAutofit/>
          </a:bodyPr>
          <a:lstStyle/>
          <a:p>
            <a:pPr algn="ctr"/>
            <a:r>
              <a:rPr lang="el-GR" altLang="el-GR" sz="2800" dirty="0">
                <a:latin typeface="Cambria" panose="02040503050406030204" pitchFamily="18" charset="0"/>
              </a:rPr>
              <a:t>Παρουσίαση Προγράμματος Πρακτικής Άσκησης 2023-2024</a:t>
            </a:r>
          </a:p>
          <a:p>
            <a:pPr algn="ctr"/>
            <a:r>
              <a:rPr lang="el-GR" altLang="el-GR" dirty="0">
                <a:latin typeface="Cambria" panose="02040503050406030204" pitchFamily="18" charset="0"/>
              </a:rPr>
              <a:t>Τμήμα Οικονομικής και Διοίκησης του Τουρισμού</a:t>
            </a:r>
            <a:endParaRPr lang="el-GR" altLang="el-GR" dirty="0"/>
          </a:p>
        </p:txBody>
      </p:sp>
      <p:sp>
        <p:nvSpPr>
          <p:cNvPr id="16388" name="Υπότιτλος 2"/>
          <p:cNvSpPr txBox="1">
            <a:spLocks/>
          </p:cNvSpPr>
          <p:nvPr/>
        </p:nvSpPr>
        <p:spPr bwMode="auto">
          <a:xfrm>
            <a:off x="0" y="6526634"/>
            <a:ext cx="1635853" cy="331366"/>
          </a:xfrm>
          <a:prstGeom prst="rect">
            <a:avLst/>
          </a:prstGeom>
        </p:spPr>
        <p:txBody>
          <a:bodyPr vert="horz" lIns="91440" tIns="45720" rIns="91440" bIns="45720" rtlCol="0" anchor="t">
            <a:normAutofit fontScale="47500" lnSpcReduction="20000"/>
          </a:bodyPr>
          <a:lstStyle>
            <a:lvl1pPr indent="0" algn="ctr">
              <a:spcBef>
                <a:spcPts val="1000"/>
              </a:spcBef>
              <a:spcAft>
                <a:spcPts val="0"/>
              </a:spcAft>
              <a:buClr>
                <a:schemeClr val="accent1"/>
              </a:buClr>
              <a:buSzPct val="80000"/>
              <a:buFont typeface="Wingdings 3" charset="2"/>
              <a:buNone/>
              <a:defRPr sz="2800">
                <a:solidFill>
                  <a:schemeClr val="tx1">
                    <a:lumMod val="50000"/>
                    <a:lumOff val="50000"/>
                  </a:schemeClr>
                </a:solidFill>
                <a:latin typeface="Cambria" panose="02040503050406030204" pitchFamily="18" charset="0"/>
              </a:defRPr>
            </a:lvl1pPr>
            <a:lvl2pPr indent="0" algn="ctr">
              <a:spcBef>
                <a:spcPts val="1000"/>
              </a:spcBef>
              <a:spcAft>
                <a:spcPts val="0"/>
              </a:spcAft>
              <a:buClr>
                <a:schemeClr val="accent1"/>
              </a:buClr>
              <a:buSzPct val="80000"/>
              <a:buFont typeface="Wingdings 3" charset="2"/>
              <a:buNone/>
              <a:defRPr sz="1600">
                <a:solidFill>
                  <a:schemeClr val="tx1">
                    <a:tint val="75000"/>
                  </a:schemeClr>
                </a:solidFill>
              </a:defRPr>
            </a:lvl2pPr>
            <a:lvl3pPr indent="0" algn="ctr">
              <a:spcBef>
                <a:spcPts val="1000"/>
              </a:spcBef>
              <a:spcAft>
                <a:spcPts val="0"/>
              </a:spcAft>
              <a:buClr>
                <a:schemeClr val="accent1"/>
              </a:buClr>
              <a:buSzPct val="80000"/>
              <a:buFont typeface="Wingdings 3" charset="2"/>
              <a:buNone/>
              <a:defRPr sz="1400">
                <a:solidFill>
                  <a:schemeClr val="tx1">
                    <a:tint val="75000"/>
                  </a:schemeClr>
                </a:solidFill>
              </a:defRPr>
            </a:lvl3pPr>
            <a:lvl4pPr indent="0" algn="ctr">
              <a:spcBef>
                <a:spcPts val="1000"/>
              </a:spcBef>
              <a:spcAft>
                <a:spcPts val="0"/>
              </a:spcAft>
              <a:buClr>
                <a:schemeClr val="accent1"/>
              </a:buClr>
              <a:buSzPct val="80000"/>
              <a:buFont typeface="Wingdings 3" charset="2"/>
              <a:buNone/>
              <a:defRPr sz="1200">
                <a:solidFill>
                  <a:schemeClr val="tx1">
                    <a:tint val="75000"/>
                  </a:schemeClr>
                </a:solidFill>
              </a:defRPr>
            </a:lvl4pPr>
            <a:lvl5pPr indent="0" algn="ctr">
              <a:spcBef>
                <a:spcPts val="1000"/>
              </a:spcBef>
              <a:spcAft>
                <a:spcPts val="0"/>
              </a:spcAft>
              <a:buClr>
                <a:schemeClr val="accent1"/>
              </a:buClr>
              <a:buSzPct val="80000"/>
              <a:buFont typeface="Wingdings 3" charset="2"/>
              <a:buNone/>
              <a:defRPr sz="1200">
                <a:solidFill>
                  <a:schemeClr val="tx1">
                    <a:tint val="75000"/>
                  </a:schemeClr>
                </a:solidFill>
              </a:defRPr>
            </a:lvl5pPr>
            <a:lvl6pPr indent="0" algn="ctr">
              <a:spcBef>
                <a:spcPts val="1000"/>
              </a:spcBef>
              <a:spcAft>
                <a:spcPts val="0"/>
              </a:spcAft>
              <a:buClr>
                <a:schemeClr val="accent1"/>
              </a:buClr>
              <a:buSzPct val="80000"/>
              <a:buFont typeface="Wingdings 3" charset="2"/>
              <a:buNone/>
              <a:defRPr sz="1200">
                <a:solidFill>
                  <a:schemeClr val="tx1">
                    <a:tint val="75000"/>
                  </a:schemeClr>
                </a:solidFill>
              </a:defRPr>
            </a:lvl6pPr>
            <a:lvl7pPr indent="0" algn="ctr">
              <a:spcBef>
                <a:spcPts val="1000"/>
              </a:spcBef>
              <a:spcAft>
                <a:spcPts val="0"/>
              </a:spcAft>
              <a:buClr>
                <a:schemeClr val="accent1"/>
              </a:buClr>
              <a:buSzPct val="80000"/>
              <a:buFont typeface="Wingdings 3" charset="2"/>
              <a:buNone/>
              <a:defRPr sz="1200">
                <a:solidFill>
                  <a:schemeClr val="tx1">
                    <a:tint val="75000"/>
                  </a:schemeClr>
                </a:solidFill>
              </a:defRPr>
            </a:lvl7pPr>
            <a:lvl8pPr indent="0" algn="ctr">
              <a:spcBef>
                <a:spcPts val="1000"/>
              </a:spcBef>
              <a:spcAft>
                <a:spcPts val="0"/>
              </a:spcAft>
              <a:buClr>
                <a:schemeClr val="accent1"/>
              </a:buClr>
              <a:buSzPct val="80000"/>
              <a:buFont typeface="Wingdings 3" charset="2"/>
              <a:buNone/>
              <a:defRPr sz="1200">
                <a:solidFill>
                  <a:schemeClr val="tx1">
                    <a:tint val="75000"/>
                  </a:schemeClr>
                </a:solidFill>
              </a:defRPr>
            </a:lvl8pPr>
            <a:lvl9pPr indent="0" algn="ctr">
              <a:spcBef>
                <a:spcPts val="1000"/>
              </a:spcBef>
              <a:spcAft>
                <a:spcPts val="0"/>
              </a:spcAft>
              <a:buClr>
                <a:schemeClr val="accent1"/>
              </a:buClr>
              <a:buSzPct val="80000"/>
              <a:buFont typeface="Wingdings 3" charset="2"/>
              <a:buNone/>
              <a:defRPr sz="1200">
                <a:solidFill>
                  <a:schemeClr val="tx1">
                    <a:tint val="75000"/>
                  </a:schemeClr>
                </a:solidFill>
              </a:defRPr>
            </a:lvl9pPr>
          </a:lstStyle>
          <a:p>
            <a:r>
              <a:rPr lang="el-GR" altLang="el-GR" dirty="0"/>
              <a:t>Χίος, Μάρτιος 202</a:t>
            </a:r>
            <a:r>
              <a:rPr lang="en-US" altLang="el-GR" dirty="0"/>
              <a:t>4</a:t>
            </a:r>
            <a:endParaRPr lang="el-GR" altLang="el-GR" dirty="0"/>
          </a:p>
        </p:txBody>
      </p:sp>
      <p:pic>
        <p:nvPicPr>
          <p:cNvPr id="1028" name="Picture 4" descr="index.htm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34895" y="781847"/>
            <a:ext cx="2635134" cy="124124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05C037B6-0C39-D312-97DF-AF20CA7DC73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85385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4AD29D5-03E5-0E76-FE9D-A36E16BD61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4" name="Picture 3">
            <a:extLst>
              <a:ext uri="{FF2B5EF4-FFF2-40B4-BE49-F238E27FC236}">
                <a16:creationId xmlns:a16="http://schemas.microsoft.com/office/drawing/2014/main" id="{B1B3B072-288C-BCBC-3C35-36CA7559B459}"/>
              </a:ext>
            </a:extLst>
          </p:cNvPr>
          <p:cNvPicPr>
            <a:picLocks noChangeAspect="1"/>
          </p:cNvPicPr>
          <p:nvPr/>
        </p:nvPicPr>
        <p:blipFill>
          <a:blip r:embed="rId3"/>
          <a:stretch>
            <a:fillRect/>
          </a:stretch>
        </p:blipFill>
        <p:spPr>
          <a:xfrm>
            <a:off x="1432619" y="1353661"/>
            <a:ext cx="8048721" cy="3227374"/>
          </a:xfrm>
          <a:prstGeom prst="rect">
            <a:avLst/>
          </a:prstGeom>
        </p:spPr>
      </p:pic>
      <p:pic>
        <p:nvPicPr>
          <p:cNvPr id="15" name="Picture 14">
            <a:extLst>
              <a:ext uri="{FF2B5EF4-FFF2-40B4-BE49-F238E27FC236}">
                <a16:creationId xmlns:a16="http://schemas.microsoft.com/office/drawing/2014/main" id="{551A896B-FD4E-2F1B-2BAC-241F8677B7A5}"/>
              </a:ext>
            </a:extLst>
          </p:cNvPr>
          <p:cNvPicPr>
            <a:picLocks noChangeAspect="1"/>
          </p:cNvPicPr>
          <p:nvPr/>
        </p:nvPicPr>
        <p:blipFill>
          <a:blip r:embed="rId4"/>
          <a:stretch>
            <a:fillRect/>
          </a:stretch>
        </p:blipFill>
        <p:spPr>
          <a:xfrm>
            <a:off x="1801927" y="4208198"/>
            <a:ext cx="7146130" cy="1679372"/>
          </a:xfrm>
          <a:prstGeom prst="rect">
            <a:avLst/>
          </a:prstGeom>
        </p:spPr>
      </p:pic>
      <p:sp>
        <p:nvSpPr>
          <p:cNvPr id="17" name="TextBox 16">
            <a:extLst>
              <a:ext uri="{FF2B5EF4-FFF2-40B4-BE49-F238E27FC236}">
                <a16:creationId xmlns:a16="http://schemas.microsoft.com/office/drawing/2014/main" id="{F8E6096C-2639-C5FA-22CB-C4D97BF9F00D}"/>
              </a:ext>
            </a:extLst>
          </p:cNvPr>
          <p:cNvSpPr txBox="1"/>
          <p:nvPr/>
        </p:nvSpPr>
        <p:spPr>
          <a:xfrm>
            <a:off x="361392" y="4898663"/>
            <a:ext cx="1440535" cy="1754326"/>
          </a:xfrm>
          <a:prstGeom prst="rect">
            <a:avLst/>
          </a:prstGeom>
          <a:noFill/>
        </p:spPr>
        <p:txBody>
          <a:bodyPr wrap="square">
            <a:spAutoFit/>
          </a:bodyPr>
          <a:lstStyle/>
          <a:p>
            <a:r>
              <a:rPr lang="el-GR" sz="1200" dirty="0">
                <a:solidFill>
                  <a:srgbClr val="FF0000"/>
                </a:solidFill>
              </a:rPr>
              <a:t>Σημειώνετε στην αίτησή σας τους κωδικούς θέσης που σας ενδιαφέρουν (ΔΕΝ μπορείτε να δεσμεύσετε τη θέση εσείς ή ο φορέας υποδοχής</a:t>
            </a:r>
          </a:p>
        </p:txBody>
      </p:sp>
      <p:sp>
        <p:nvSpPr>
          <p:cNvPr id="18" name="Rectangle 17">
            <a:extLst>
              <a:ext uri="{FF2B5EF4-FFF2-40B4-BE49-F238E27FC236}">
                <a16:creationId xmlns:a16="http://schemas.microsoft.com/office/drawing/2014/main" id="{AB6432D7-883D-3B10-CCF3-8D631AA3BBCE}"/>
              </a:ext>
            </a:extLst>
          </p:cNvPr>
          <p:cNvSpPr/>
          <p:nvPr/>
        </p:nvSpPr>
        <p:spPr>
          <a:xfrm>
            <a:off x="1801927" y="451258"/>
            <a:ext cx="7212231" cy="584775"/>
          </a:xfrm>
          <a:prstGeom prst="rect">
            <a:avLst/>
          </a:prstGeom>
        </p:spPr>
        <p:txBody>
          <a:bodyPr wrap="none">
            <a:spAutoFit/>
          </a:bodyPr>
          <a:lstStyle/>
          <a:p>
            <a:r>
              <a:rPr lang="el-GR" sz="3200" dirty="0">
                <a:solidFill>
                  <a:schemeClr val="bg2">
                    <a:lumMod val="25000"/>
                  </a:schemeClr>
                </a:solidFill>
                <a:latin typeface="+mj-lt"/>
              </a:rPr>
              <a:t>Ιστοσελίδα εύρεσης θέσεων ΑΤΛΑΣ (2)</a:t>
            </a:r>
            <a:endParaRPr lang="en-US" sz="3200" dirty="0">
              <a:solidFill>
                <a:schemeClr val="bg2">
                  <a:lumMod val="25000"/>
                </a:schemeClr>
              </a:solidFill>
              <a:latin typeface="+mj-lt"/>
            </a:endParaRPr>
          </a:p>
        </p:txBody>
      </p:sp>
    </p:spTree>
    <p:extLst>
      <p:ext uri="{BB962C8B-B14F-4D97-AF65-F5344CB8AC3E}">
        <p14:creationId xmlns:p14="http://schemas.microsoft.com/office/powerpoint/2010/main" val="4220144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Δεξιό βέλος 5"/>
          <p:cNvSpPr/>
          <p:nvPr/>
        </p:nvSpPr>
        <p:spPr>
          <a:xfrm>
            <a:off x="921695" y="4536083"/>
            <a:ext cx="671194" cy="238090"/>
          </a:xfrm>
          <a:prstGeom prst="rightArrow">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Rectangle 2"/>
          <p:cNvSpPr/>
          <p:nvPr/>
        </p:nvSpPr>
        <p:spPr>
          <a:xfrm>
            <a:off x="4999203" y="1743674"/>
            <a:ext cx="2739853" cy="369332"/>
          </a:xfrm>
          <a:prstGeom prst="rect">
            <a:avLst/>
          </a:prstGeom>
        </p:spPr>
        <p:txBody>
          <a:bodyPr wrap="none">
            <a:spAutoFit/>
          </a:bodyPr>
          <a:lstStyle/>
          <a:p>
            <a:r>
              <a:rPr lang="en-US" dirty="0">
                <a:hlinkClick r:id="rId2"/>
              </a:rPr>
              <a:t>https://pa.aegean.gr/</a:t>
            </a:r>
            <a:r>
              <a:rPr lang="el-GR" dirty="0"/>
              <a:t> </a:t>
            </a:r>
            <a:endParaRPr lang="en-US" dirty="0"/>
          </a:p>
        </p:txBody>
      </p:sp>
      <p:pic>
        <p:nvPicPr>
          <p:cNvPr id="7" name="Picture 6"/>
          <p:cNvPicPr>
            <a:picLocks noChangeAspect="1"/>
          </p:cNvPicPr>
          <p:nvPr/>
        </p:nvPicPr>
        <p:blipFill>
          <a:blip r:embed="rId3"/>
          <a:stretch>
            <a:fillRect/>
          </a:stretch>
        </p:blipFill>
        <p:spPr>
          <a:xfrm>
            <a:off x="1640289" y="970344"/>
            <a:ext cx="1658203" cy="5791459"/>
          </a:xfrm>
          <a:prstGeom prst="rect">
            <a:avLst/>
          </a:prstGeom>
        </p:spPr>
      </p:pic>
      <p:sp>
        <p:nvSpPr>
          <p:cNvPr id="5" name="Έλλειψη 4"/>
          <p:cNvSpPr/>
          <p:nvPr/>
        </p:nvSpPr>
        <p:spPr>
          <a:xfrm>
            <a:off x="1675695" y="4447310"/>
            <a:ext cx="1271576" cy="415636"/>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Picture 8"/>
          <p:cNvPicPr>
            <a:picLocks noChangeAspect="1"/>
          </p:cNvPicPr>
          <p:nvPr/>
        </p:nvPicPr>
        <p:blipFill>
          <a:blip r:embed="rId4"/>
          <a:stretch>
            <a:fillRect/>
          </a:stretch>
        </p:blipFill>
        <p:spPr>
          <a:xfrm>
            <a:off x="3627202" y="2302687"/>
            <a:ext cx="7530288" cy="3757234"/>
          </a:xfrm>
          <a:prstGeom prst="rect">
            <a:avLst/>
          </a:prstGeom>
        </p:spPr>
      </p:pic>
      <p:sp>
        <p:nvSpPr>
          <p:cNvPr id="13" name="Rectangle 12"/>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(1)</a:t>
            </a:r>
            <a:endParaRPr lang="en-US" sz="3200" dirty="0">
              <a:solidFill>
                <a:schemeClr val="bg2">
                  <a:lumMod val="25000"/>
                </a:schemeClr>
              </a:solidFill>
              <a:latin typeface="+mj-lt"/>
            </a:endParaRPr>
          </a:p>
        </p:txBody>
      </p:sp>
      <p:sp>
        <p:nvSpPr>
          <p:cNvPr id="17" name="Curved Left Arrow 16"/>
          <p:cNvSpPr/>
          <p:nvPr/>
        </p:nvSpPr>
        <p:spPr>
          <a:xfrm>
            <a:off x="8055032" y="1230284"/>
            <a:ext cx="881149" cy="838585"/>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Έλλειψη 4"/>
          <p:cNvSpPr/>
          <p:nvPr/>
        </p:nvSpPr>
        <p:spPr>
          <a:xfrm>
            <a:off x="4999203" y="3848793"/>
            <a:ext cx="5020888" cy="598517"/>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a:extLst>
              <a:ext uri="{FF2B5EF4-FFF2-40B4-BE49-F238E27FC236}">
                <a16:creationId xmlns:a16="http://schemas.microsoft.com/office/drawing/2014/main" id="{D2448CA4-FA0E-E740-0CE4-842DE099F81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211455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a:t>
            </a:r>
            <a:r>
              <a:rPr lang="en-US" sz="3200" dirty="0">
                <a:solidFill>
                  <a:schemeClr val="bg2">
                    <a:lumMod val="25000"/>
                  </a:schemeClr>
                </a:solidFill>
                <a:latin typeface="+mj-lt"/>
              </a:rPr>
              <a:t>2</a:t>
            </a:r>
            <a:r>
              <a:rPr lang="el-GR" sz="3200" dirty="0">
                <a:solidFill>
                  <a:schemeClr val="bg2">
                    <a:lumMod val="25000"/>
                  </a:schemeClr>
                </a:solidFill>
                <a:latin typeface="+mj-lt"/>
              </a:rPr>
              <a:t>)</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D2448CA4-FA0E-E740-0CE4-842DE099F8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10" name="Picture 9">
            <a:extLst>
              <a:ext uri="{FF2B5EF4-FFF2-40B4-BE49-F238E27FC236}">
                <a16:creationId xmlns:a16="http://schemas.microsoft.com/office/drawing/2014/main" id="{0AC42993-D34B-34CA-CE74-8E09F5E7FA9C}"/>
              </a:ext>
            </a:extLst>
          </p:cNvPr>
          <p:cNvPicPr>
            <a:picLocks noChangeAspect="1"/>
          </p:cNvPicPr>
          <p:nvPr/>
        </p:nvPicPr>
        <p:blipFill>
          <a:blip r:embed="rId3"/>
          <a:stretch>
            <a:fillRect/>
          </a:stretch>
        </p:blipFill>
        <p:spPr>
          <a:xfrm>
            <a:off x="3546882" y="1201432"/>
            <a:ext cx="4458964" cy="4611053"/>
          </a:xfrm>
          <a:prstGeom prst="rect">
            <a:avLst/>
          </a:prstGeom>
        </p:spPr>
      </p:pic>
    </p:spTree>
    <p:extLst>
      <p:ext uri="{BB962C8B-B14F-4D97-AF65-F5344CB8AC3E}">
        <p14:creationId xmlns:p14="http://schemas.microsoft.com/office/powerpoint/2010/main" val="4201848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square">
            <a:spAutoFit/>
          </a:bodyPr>
          <a:lstStyle/>
          <a:p>
            <a:r>
              <a:rPr lang="el-GR" sz="3200" dirty="0">
                <a:solidFill>
                  <a:schemeClr val="bg2">
                    <a:lumMod val="25000"/>
                  </a:schemeClr>
                </a:solidFill>
                <a:latin typeface="+mj-lt"/>
              </a:rPr>
              <a:t>Ιστοσελίδα αιτήσεων (3)</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5" name="TextBox 4">
            <a:extLst>
              <a:ext uri="{FF2B5EF4-FFF2-40B4-BE49-F238E27FC236}">
                <a16:creationId xmlns:a16="http://schemas.microsoft.com/office/drawing/2014/main" id="{66F3193C-89C8-D10C-8F99-FD563BDC459F}"/>
              </a:ext>
            </a:extLst>
          </p:cNvPr>
          <p:cNvSpPr txBox="1"/>
          <p:nvPr/>
        </p:nvSpPr>
        <p:spPr>
          <a:xfrm>
            <a:off x="1195431" y="1080169"/>
            <a:ext cx="8686800" cy="5078313"/>
          </a:xfrm>
          <a:prstGeom prst="rect">
            <a:avLst/>
          </a:prstGeom>
          <a:noFill/>
        </p:spPr>
        <p:txBody>
          <a:bodyPr wrap="square">
            <a:spAutoFit/>
          </a:bodyPr>
          <a:lstStyle/>
          <a:p>
            <a:r>
              <a:rPr lang="el-GR" sz="1600" b="1" dirty="0">
                <a:solidFill>
                  <a:srgbClr val="FF0000"/>
                </a:solidFill>
              </a:rPr>
              <a:t>Προκειμένου να ικανοποιηθεί ως άνω σκοπός δηλώνω υπεύθυνα ότι: </a:t>
            </a:r>
          </a:p>
          <a:p>
            <a:pPr marL="285750" indent="-285750">
              <a:buFont typeface="Arial" panose="020B0604020202020204" pitchFamily="34" charset="0"/>
              <a:buChar char="•"/>
            </a:pPr>
            <a:r>
              <a:rPr lang="el-GR" sz="1600" dirty="0"/>
              <a:t>Έχω δηλώσει το μάθημα της Πρακτικής κατά το τρέχον εξάμηνο. </a:t>
            </a:r>
          </a:p>
          <a:p>
            <a:pPr marL="285750" indent="-285750">
              <a:buFont typeface="Arial" panose="020B0604020202020204" pitchFamily="34" charset="0"/>
              <a:buChar char="•"/>
            </a:pPr>
            <a:r>
              <a:rPr lang="el-GR" sz="1600" dirty="0"/>
              <a:t>ΔΕΝ απασχολούμαι ήδη με εξαρτημένη σχέση εργασίας πλήρους ωραρίου (8ωρη απασχόληση με ασφάλιση στο ΙΚΑ) την περίοδο που υλοποιείται η Πρακτική Άσκηση.</a:t>
            </a:r>
          </a:p>
          <a:p>
            <a:pPr marL="285750" indent="-285750">
              <a:buFont typeface="Arial" panose="020B0604020202020204" pitchFamily="34" charset="0"/>
              <a:buChar char="•"/>
            </a:pPr>
            <a:r>
              <a:rPr lang="el-GR" sz="1600" dirty="0"/>
              <a:t>ΔΕΝ εργάζομαι ως υπάλληλος του Δημοσίου Τομέα (συμπεριλαμβανομένων και των Σωμάτων Ασφαλείας). </a:t>
            </a:r>
          </a:p>
          <a:p>
            <a:pPr marL="285750" indent="-285750">
              <a:buFont typeface="Arial" panose="020B0604020202020204" pitchFamily="34" charset="0"/>
              <a:buChar char="•"/>
            </a:pPr>
            <a:r>
              <a:rPr lang="el-GR" sz="1600" dirty="0"/>
              <a:t>ΔΕΝ εκπληρώνω τη στρατιωτική μου θητεία την περίοδο που υλοποιείται η Πρακτική Άσκηση.</a:t>
            </a:r>
          </a:p>
          <a:p>
            <a:pPr marL="285750" indent="-285750">
              <a:buFont typeface="Arial" panose="020B0604020202020204" pitchFamily="34" charset="0"/>
              <a:buChar char="•"/>
            </a:pPr>
            <a:r>
              <a:rPr lang="el-GR" sz="1600" dirty="0"/>
              <a:t>ΔΕΝ συμμετείχα ή/και συμμετέχω ως ωφελούμενος/η σε άλλο Πρόγραμμα Πρακτικής Άσκησης του Επιχειρησιακό Προγράμματος «Ανταγωνιστικότητα, Επιχειρηματικότητα και Καινοτομία, 2014-2020» (ΕΠΑνΕΚ 2014-2020). </a:t>
            </a:r>
          </a:p>
          <a:p>
            <a:pPr marL="285750" indent="-285750">
              <a:buFont typeface="Arial" panose="020B0604020202020204" pitchFamily="34" charset="0"/>
              <a:buChar char="•"/>
            </a:pPr>
            <a:r>
              <a:rPr lang="el-GR" sz="1600" dirty="0"/>
              <a:t>ΔΕΝ στοιχειοθετείται συγγένεια (Β’ βαθμού και άνω, σε ευθεία γραμμή, πλάγια γραμμή και εξ’ αγχιστείας) όπως και συζυγική σχέση με το νόμιμο εκπρόσωπο του Φορέα Υποδοχή. Επίσης, σε κάθε περίπτωση συγγένειας Β’ βαθμού και άνω όπως και συζυγικής σχέσης με άλλο πρόσωπο απασχολούμενο στον Φορέα, το άτομο αυτό δεν μπορεί να ορισθεί ως επόπτης εκ μέρους του Συνεργαζόμενου Φορέα. </a:t>
            </a:r>
          </a:p>
          <a:p>
            <a:pPr marL="285750" indent="-285750">
              <a:buFont typeface="Arial" panose="020B0604020202020204" pitchFamily="34" charset="0"/>
              <a:buChar char="•"/>
            </a:pPr>
            <a:r>
              <a:rPr lang="el-GR" sz="1600" dirty="0"/>
              <a:t>ΔΕΝ επιθυμώ η Πρακτική Άσκηση να γίνει σε Δομή του Πανεπιστημίου Αιγαίου, καθώς ο Φορέας Υποδοχής δεν μπορεί ταυτόχρονα να έχει και την ιδιότητα του Εργοδότη.</a:t>
            </a:r>
          </a:p>
          <a:p>
            <a:pPr marL="285750" indent="-285750">
              <a:buFont typeface="Arial" panose="020B0604020202020204" pitchFamily="34" charset="0"/>
              <a:buChar char="•"/>
            </a:pPr>
            <a:r>
              <a:rPr lang="el-GR" sz="1600" dirty="0"/>
              <a:t>ΔΕΝ θα συμμετέχω σε τελετή καθομολόγησης του Τμήματός μου πριν το τέλος της Πρακτικής Άσκησης.</a:t>
            </a:r>
          </a:p>
        </p:txBody>
      </p:sp>
    </p:spTree>
    <p:extLst>
      <p:ext uri="{BB962C8B-B14F-4D97-AF65-F5344CB8AC3E}">
        <p14:creationId xmlns:p14="http://schemas.microsoft.com/office/powerpoint/2010/main" val="2862112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square">
            <a:spAutoFit/>
          </a:bodyPr>
          <a:lstStyle/>
          <a:p>
            <a:r>
              <a:rPr lang="el-GR" sz="3200" dirty="0">
                <a:solidFill>
                  <a:schemeClr val="bg2">
                    <a:lumMod val="25000"/>
                  </a:schemeClr>
                </a:solidFill>
                <a:latin typeface="+mj-lt"/>
              </a:rPr>
              <a:t>Ιστοσελίδα αιτήσεων (4)</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TextBox 6">
            <a:extLst>
              <a:ext uri="{FF2B5EF4-FFF2-40B4-BE49-F238E27FC236}">
                <a16:creationId xmlns:a16="http://schemas.microsoft.com/office/drawing/2014/main" id="{B0E1274A-7379-3F02-DC7D-156CB7155084}"/>
              </a:ext>
            </a:extLst>
          </p:cNvPr>
          <p:cNvSpPr txBox="1"/>
          <p:nvPr/>
        </p:nvSpPr>
        <p:spPr>
          <a:xfrm>
            <a:off x="1069595" y="1080169"/>
            <a:ext cx="9458587" cy="5109091"/>
          </a:xfrm>
          <a:prstGeom prst="rect">
            <a:avLst/>
          </a:prstGeom>
          <a:noFill/>
        </p:spPr>
        <p:txBody>
          <a:bodyPr wrap="square">
            <a:spAutoFit/>
          </a:bodyPr>
          <a:lstStyle/>
          <a:p>
            <a:pPr marL="285750" indent="-285750">
              <a:buFont typeface="Arial" panose="020B0604020202020204" pitchFamily="34" charset="0"/>
              <a:buChar char="•"/>
            </a:pPr>
            <a:r>
              <a:rPr lang="el-GR" sz="1600" dirty="0"/>
              <a:t>Συναινώ στη χορήγηση πιστοποιητικού αναλυτικής βαθμολογίας μαθημάτων από τη Γραμματεία του Τμήματός μου προς το Γραφείο Πρακτικής Άσκησης για την κατάταξη των αιτούντων σύμφωνα με τα οριζόμενα στον Οδηγό Υλοποίησης Πρακτικής Άσκησης. </a:t>
            </a:r>
          </a:p>
          <a:p>
            <a:pPr marL="285750" indent="-285750">
              <a:buFont typeface="Arial" panose="020B0604020202020204" pitchFamily="34" charset="0"/>
              <a:buChar char="•"/>
            </a:pPr>
            <a:r>
              <a:rPr lang="el-GR" sz="1600" dirty="0"/>
              <a:t>Με την υποβολή της παρούσας δήλωσης, δηλώνω ότι εν πλήρη επίγνωση, βασιζόμενος/η στην ελεύθερη και ανεμπόδιστη απόφαση μου, συμφωνώ, συναινώ και παρέχω τη ρητή συγκατάθεσή μου για την επεξεργασία όλων των προσωπικών μου δεδομένων, όπως αυτά έχουν δηλωθεί με σκοπό την, κατόπιν διαδικασίας διαμόρφωσης προφίλ πληροφόρηση, προώθηση και επικοινωνία προς εμένα, με κάθε διαθέσιμο μέσο (τηλεφωνική επικοινωνία, e-mail, SMS, επιστολές μέσω ταχυδρομείου), καθώς και την διαβίβαση των Προσωπικών Δεδομένων μου, μόνο εάν είναι απαραίτητο, σε Τρίτους για νόμιμους σκοπούς και/ή σε αρμόδιες αρχές για συμμόρφωση με το Νόμο, για τις ανάγκες του Έργου, για ερευνητικούς σκοπούς</a:t>
            </a:r>
          </a:p>
          <a:p>
            <a:pPr marL="285750" indent="-285750">
              <a:buFont typeface="Arial" panose="020B0604020202020204" pitchFamily="34" charset="0"/>
              <a:buChar char="•"/>
            </a:pPr>
            <a:r>
              <a:rPr lang="el-GR" sz="1600" dirty="0"/>
              <a:t>Γνωρίζω δε το δικαίωμα πρόσβασής μου στα πιο πάνω δεδομένα, το δικαίωμα εναντίωσης στην επεξεργασία τους, καθώς και ανάκλησης της συγκατάθεσής μου ανά πάσα στιγμή. </a:t>
            </a:r>
          </a:p>
          <a:p>
            <a:pPr marL="285750" indent="-285750">
              <a:buFont typeface="Arial" panose="020B0604020202020204" pitchFamily="34" charset="0"/>
              <a:buChar char="•"/>
            </a:pPr>
            <a:r>
              <a:rPr lang="el-GR" sz="1600" dirty="0"/>
              <a:t>ΔΕΝ έχω πραγματοποιήσει Πρακτική Άσκηση κατά το παρελθόν (όσον αφορά στο Τμήμα του Πανεπιστημίου Αιγαίου που τώρα είμαι εγγεγραμμένος/η). </a:t>
            </a:r>
          </a:p>
          <a:p>
            <a:pPr marL="285750" indent="-285750">
              <a:buFont typeface="Arial" panose="020B0604020202020204" pitchFamily="34" charset="0"/>
              <a:buChar char="•"/>
            </a:pPr>
            <a:r>
              <a:rPr lang="el-GR" sz="1600" dirty="0"/>
              <a:t>Ενημερώθηκα ότι έχω δικαίωμα υποβολής ένστασης επί των αναρτημένων προσωρινών πινάκων κατάταξης, εντός (5) πέντε εργάσιμων ημερών από την ημερομηνία ανάρτησης αυτών.</a:t>
            </a:r>
          </a:p>
          <a:p>
            <a:pPr marL="285750" indent="-285750">
              <a:buFont typeface="Arial" panose="020B0604020202020204" pitchFamily="34" charset="0"/>
              <a:buChar char="•"/>
            </a:pPr>
            <a:r>
              <a:rPr lang="el-GR" sz="1600" dirty="0"/>
              <a:t>Για περισσότερες πληροφορίες μπορώ να επικοινωνήσω με το αρμόδιο Γραφείο Πρακτικής Άσκησης του Τμήματός μου. </a:t>
            </a:r>
          </a:p>
          <a:p>
            <a:pPr marL="285750" indent="-285750">
              <a:buFont typeface="Arial" panose="020B0604020202020204" pitchFamily="34" charset="0"/>
              <a:buChar char="•"/>
            </a:pPr>
            <a:r>
              <a:rPr lang="el-GR" sz="1600" dirty="0"/>
              <a:t>Όλα τα στοιχεία της Αίτησης είναι ορθά και αληθή.</a:t>
            </a:r>
          </a:p>
        </p:txBody>
      </p:sp>
    </p:spTree>
    <p:extLst>
      <p:ext uri="{BB962C8B-B14F-4D97-AF65-F5344CB8AC3E}">
        <p14:creationId xmlns:p14="http://schemas.microsoft.com/office/powerpoint/2010/main" val="19210035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a:t>
            </a:r>
            <a:r>
              <a:rPr lang="en-US" sz="3200" dirty="0">
                <a:solidFill>
                  <a:schemeClr val="bg2">
                    <a:lumMod val="25000"/>
                  </a:schemeClr>
                </a:solidFill>
                <a:latin typeface="+mj-lt"/>
              </a:rPr>
              <a:t>5</a:t>
            </a:r>
            <a:r>
              <a:rPr lang="el-GR" sz="3200" dirty="0">
                <a:solidFill>
                  <a:schemeClr val="bg2">
                    <a:lumMod val="25000"/>
                  </a:schemeClr>
                </a:solidFill>
                <a:latin typeface="+mj-lt"/>
              </a:rPr>
              <a:t>)</a:t>
            </a:r>
            <a:endParaRPr lang="en-US" sz="3200" dirty="0">
              <a:solidFill>
                <a:schemeClr val="bg2">
                  <a:lumMod val="25000"/>
                </a:schemeClr>
              </a:solidFill>
              <a:latin typeface="+mj-lt"/>
            </a:endParaRPr>
          </a:p>
        </p:txBody>
      </p:sp>
      <p:pic>
        <p:nvPicPr>
          <p:cNvPr id="9" name="Picture 8"/>
          <p:cNvPicPr>
            <a:picLocks noChangeAspect="1"/>
          </p:cNvPicPr>
          <p:nvPr/>
        </p:nvPicPr>
        <p:blipFill>
          <a:blip r:embed="rId2"/>
          <a:stretch>
            <a:fillRect/>
          </a:stretch>
        </p:blipFill>
        <p:spPr>
          <a:xfrm>
            <a:off x="3171358" y="2012212"/>
            <a:ext cx="6035192" cy="2877029"/>
          </a:xfrm>
          <a:prstGeom prst="rect">
            <a:avLst/>
          </a:prstGeom>
        </p:spPr>
      </p:pic>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472338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3919663" cy="584775"/>
          </a:xfrm>
          <a:prstGeom prst="rect">
            <a:avLst/>
          </a:prstGeom>
        </p:spPr>
        <p:txBody>
          <a:bodyPr wrap="none">
            <a:spAutoFit/>
          </a:bodyPr>
          <a:lstStyle/>
          <a:p>
            <a:r>
              <a:rPr lang="el-GR" sz="3200" dirty="0">
                <a:solidFill>
                  <a:schemeClr val="bg2">
                    <a:lumMod val="25000"/>
                  </a:schemeClr>
                </a:solidFill>
                <a:latin typeface="+mj-lt"/>
              </a:rPr>
              <a:t>Επιλογή υποψηφίων</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6" name="TextBox 5">
            <a:extLst>
              <a:ext uri="{FF2B5EF4-FFF2-40B4-BE49-F238E27FC236}">
                <a16:creationId xmlns:a16="http://schemas.microsoft.com/office/drawing/2014/main" id="{3C1D7607-BB06-95F0-567F-EA3277155AC7}"/>
              </a:ext>
            </a:extLst>
          </p:cNvPr>
          <p:cNvSpPr txBox="1"/>
          <p:nvPr/>
        </p:nvSpPr>
        <p:spPr>
          <a:xfrm>
            <a:off x="1241570" y="1249960"/>
            <a:ext cx="8535798" cy="3970318"/>
          </a:xfrm>
          <a:prstGeom prst="rect">
            <a:avLst/>
          </a:prstGeom>
          <a:noFill/>
        </p:spPr>
        <p:txBody>
          <a:bodyPr wrap="square">
            <a:spAutoFit/>
          </a:bodyPr>
          <a:lstStyle/>
          <a:p>
            <a:r>
              <a:rPr lang="el-GR" dirty="0"/>
              <a:t>Για την επιλογή και κατάταξη των φοιτητών/τριών στις διαθέσιμες θέσεις πρακτικής άσκησης, λαμβάνεται υπόψη:</a:t>
            </a:r>
          </a:p>
          <a:p>
            <a:endParaRPr lang="el-GR" dirty="0"/>
          </a:p>
          <a:p>
            <a:r>
              <a:rPr lang="el-GR" dirty="0"/>
              <a:t>1. Ο αριθμός των μαθημάτων που ο/η φοιτητής/τρια έχει εξετασθεί επιτυχώς</a:t>
            </a:r>
          </a:p>
          <a:p>
            <a:r>
              <a:rPr lang="el-GR" dirty="0"/>
              <a:t>έως και την προηγούμενη εξεταστική περίοδο, όπως αυτός προκύπτει από την </a:t>
            </a:r>
          </a:p>
          <a:p>
            <a:r>
              <a:rPr lang="el-GR" dirty="0"/>
              <a:t>αναλυτική βαθμολογία που παρέχεται από τη γραμματεία του Τμήματος διά </a:t>
            </a:r>
          </a:p>
          <a:p>
            <a:r>
              <a:rPr lang="el-GR" dirty="0"/>
              <a:t>του αριθμού μαθημάτων του εξαμήνου φοίτησης του ενδεικτικού </a:t>
            </a:r>
          </a:p>
          <a:p>
            <a:r>
              <a:rPr lang="el-GR" dirty="0"/>
              <a:t>προγράμματος σπουδών που παρακολουθεί ο/η φοιτητής/τρια, </a:t>
            </a:r>
          </a:p>
          <a:p>
            <a:r>
              <a:rPr lang="el-GR" dirty="0"/>
              <a:t>πολλαπλασιαζόμενος επί τον σταθμισμένο συντελεστή βαρύτητας 0,5 </a:t>
            </a:r>
          </a:p>
          <a:p>
            <a:endParaRPr lang="el-GR" dirty="0"/>
          </a:p>
          <a:p>
            <a:r>
              <a:rPr lang="el-GR" dirty="0"/>
              <a:t>2. Ο Μέσος Όρος βαθμολογίας έως και την προηγούμενη εξεταστική περίοδο, </a:t>
            </a:r>
          </a:p>
          <a:p>
            <a:r>
              <a:rPr lang="el-GR" dirty="0"/>
              <a:t>όπως αυτός προκύπτει από την αναλυτική βαθμολογία που παρέχεται από τη </a:t>
            </a:r>
          </a:p>
          <a:p>
            <a:r>
              <a:rPr lang="el-GR" dirty="0"/>
              <a:t>γραμματεία του Τμήματος διά δέκα (10), πολλαπλασιαζόμενος επί τον </a:t>
            </a:r>
          </a:p>
          <a:p>
            <a:r>
              <a:rPr lang="el-GR" dirty="0"/>
              <a:t>σταθμισμένο συντελεστή βαρύτητας 0,5.</a:t>
            </a:r>
          </a:p>
        </p:txBody>
      </p:sp>
      <p:pic>
        <p:nvPicPr>
          <p:cNvPr id="8" name="Picture 7">
            <a:extLst>
              <a:ext uri="{FF2B5EF4-FFF2-40B4-BE49-F238E27FC236}">
                <a16:creationId xmlns:a16="http://schemas.microsoft.com/office/drawing/2014/main" id="{34FC407F-0B4A-B877-D349-0A20A61975F3}"/>
              </a:ext>
            </a:extLst>
          </p:cNvPr>
          <p:cNvPicPr>
            <a:picLocks noChangeAspect="1"/>
          </p:cNvPicPr>
          <p:nvPr/>
        </p:nvPicPr>
        <p:blipFill>
          <a:blip r:embed="rId3"/>
          <a:stretch>
            <a:fillRect/>
          </a:stretch>
        </p:blipFill>
        <p:spPr>
          <a:xfrm>
            <a:off x="3791824" y="5220278"/>
            <a:ext cx="4396641" cy="938719"/>
          </a:xfrm>
          <a:prstGeom prst="rect">
            <a:avLst/>
          </a:prstGeom>
        </p:spPr>
      </p:pic>
      <p:sp>
        <p:nvSpPr>
          <p:cNvPr id="12" name="TextBox 11">
            <a:extLst>
              <a:ext uri="{FF2B5EF4-FFF2-40B4-BE49-F238E27FC236}">
                <a16:creationId xmlns:a16="http://schemas.microsoft.com/office/drawing/2014/main" id="{41E07AC4-E806-4F36-D512-DFDEDE88C2AE}"/>
              </a:ext>
            </a:extLst>
          </p:cNvPr>
          <p:cNvSpPr txBox="1"/>
          <p:nvPr/>
        </p:nvSpPr>
        <p:spPr>
          <a:xfrm>
            <a:off x="394282" y="5811059"/>
            <a:ext cx="3397542" cy="938719"/>
          </a:xfrm>
          <a:prstGeom prst="rect">
            <a:avLst/>
          </a:prstGeom>
          <a:noFill/>
        </p:spPr>
        <p:txBody>
          <a:bodyPr wrap="square">
            <a:spAutoFit/>
          </a:bodyPr>
          <a:lstStyle/>
          <a:p>
            <a:r>
              <a:rPr lang="el-GR" sz="1100" dirty="0">
                <a:solidFill>
                  <a:srgbClr val="FF0000"/>
                </a:solidFill>
              </a:rPr>
              <a:t>Σε περίπτωση ισοβαθμίας, λαμβάνεται υπόψη ο Μέσος Όρος της βαθμολογίας των μαθημάτων. Σε περίπτωση όπου και εκεί υπάρχει ισοβαθμία, λαμβάνεται υπόψη ο Μέσος Όρος βαθμολογίας των μαθημάτων Κατεύθυνσης. </a:t>
            </a:r>
          </a:p>
        </p:txBody>
      </p:sp>
    </p:spTree>
    <p:extLst>
      <p:ext uri="{BB962C8B-B14F-4D97-AF65-F5344CB8AC3E}">
        <p14:creationId xmlns:p14="http://schemas.microsoft.com/office/powerpoint/2010/main" val="31329178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2917708" y="470228"/>
            <a:ext cx="5920210" cy="584775"/>
          </a:xfrm>
          <a:prstGeom prst="rect">
            <a:avLst/>
          </a:prstGeom>
        </p:spPr>
        <p:txBody>
          <a:bodyPr wrap="none">
            <a:spAutoFit/>
          </a:bodyPr>
          <a:lstStyle/>
          <a:p>
            <a:r>
              <a:rPr lang="el-GR" sz="3200" dirty="0">
                <a:solidFill>
                  <a:schemeClr val="bg2">
                    <a:lumMod val="25000"/>
                  </a:schemeClr>
                </a:solidFill>
                <a:latin typeface="+mj-lt"/>
              </a:rPr>
              <a:t>Δικαίωμα υποβολής ενστάσεων</a:t>
            </a:r>
            <a:endParaRPr lang="en-US" sz="3200" dirty="0">
              <a:solidFill>
                <a:schemeClr val="bg2">
                  <a:lumMod val="25000"/>
                </a:schemeClr>
              </a:solidFill>
              <a:latin typeface="+mj-lt"/>
            </a:endParaRPr>
          </a:p>
        </p:txBody>
      </p:sp>
      <p:sp>
        <p:nvSpPr>
          <p:cNvPr id="11" name="TextBox 10">
            <a:extLst>
              <a:ext uri="{FF2B5EF4-FFF2-40B4-BE49-F238E27FC236}">
                <a16:creationId xmlns:a16="http://schemas.microsoft.com/office/drawing/2014/main" id="{1E0C0281-969D-BB10-9432-E4E3E67EE454}"/>
              </a:ext>
            </a:extLst>
          </p:cNvPr>
          <p:cNvSpPr txBox="1"/>
          <p:nvPr/>
        </p:nvSpPr>
        <p:spPr>
          <a:xfrm>
            <a:off x="1434517" y="1711354"/>
            <a:ext cx="7713677" cy="1754326"/>
          </a:xfrm>
          <a:prstGeom prst="rect">
            <a:avLst/>
          </a:prstGeom>
          <a:noFill/>
        </p:spPr>
        <p:txBody>
          <a:bodyPr wrap="square">
            <a:spAutoFit/>
          </a:bodyPr>
          <a:lstStyle/>
          <a:p>
            <a:pPr algn="just"/>
            <a:r>
              <a:rPr lang="el-GR" dirty="0"/>
              <a:t>Από την ημέρα ανάρτησης των ΠΡΟΣΩΡΙΝΩΝ ΑΠΟΤΕΛΕΣΜΑΤΩΝ στην Ιστοσελίδα Πρακτικής Άσκησης του Τμήματος μεσολαβούν </a:t>
            </a:r>
            <a:r>
              <a:rPr lang="el-GR" b="1" dirty="0">
                <a:solidFill>
                  <a:srgbClr val="FF0000"/>
                </a:solidFill>
              </a:rPr>
              <a:t>τουλάχιστον πέντε (5) ημέρες </a:t>
            </a:r>
            <a:r>
              <a:rPr lang="el-GR" dirty="0"/>
              <a:t>προκειμένου να κατατεθούν ενστάσεις από τους</a:t>
            </a:r>
          </a:p>
          <a:p>
            <a:pPr algn="just"/>
            <a:r>
              <a:rPr lang="el-GR" dirty="0"/>
              <a:t>ενδιαφερόμενους σύμφωνα με τη διαδικασία που αποτυπώνεται στον Οδηγό Υλοποίησης του Τμήματος. Εφόσον προκύψουν ενστάσεις πραγματοποιείται εξέταση αυτών βάσει της οριζόμενης διαδικασίας.</a:t>
            </a:r>
          </a:p>
        </p:txBody>
      </p:sp>
      <p:pic>
        <p:nvPicPr>
          <p:cNvPr id="13" name="Picture 12">
            <a:extLst>
              <a:ext uri="{FF2B5EF4-FFF2-40B4-BE49-F238E27FC236}">
                <a16:creationId xmlns:a16="http://schemas.microsoft.com/office/drawing/2014/main" id="{0D0E22A6-CA44-48C1-B2C7-3735ADE64B42}"/>
              </a:ext>
            </a:extLst>
          </p:cNvPr>
          <p:cNvPicPr>
            <a:picLocks noChangeAspect="1"/>
          </p:cNvPicPr>
          <p:nvPr/>
        </p:nvPicPr>
        <p:blipFill>
          <a:blip r:embed="rId3"/>
          <a:stretch>
            <a:fillRect/>
          </a:stretch>
        </p:blipFill>
        <p:spPr>
          <a:xfrm>
            <a:off x="1293695" y="3821622"/>
            <a:ext cx="3248025" cy="2419350"/>
          </a:xfrm>
          <a:prstGeom prst="rect">
            <a:avLst/>
          </a:prstGeom>
        </p:spPr>
      </p:pic>
      <p:sp>
        <p:nvSpPr>
          <p:cNvPr id="14" name="Rectangle 13">
            <a:extLst>
              <a:ext uri="{FF2B5EF4-FFF2-40B4-BE49-F238E27FC236}">
                <a16:creationId xmlns:a16="http://schemas.microsoft.com/office/drawing/2014/main" id="{0DADF014-8BDC-F84B-58BE-4ACB3B6B9AA4}"/>
              </a:ext>
            </a:extLst>
          </p:cNvPr>
          <p:cNvSpPr/>
          <p:nvPr/>
        </p:nvSpPr>
        <p:spPr>
          <a:xfrm>
            <a:off x="5017864" y="4777314"/>
            <a:ext cx="2739853" cy="369332"/>
          </a:xfrm>
          <a:prstGeom prst="rect">
            <a:avLst/>
          </a:prstGeom>
        </p:spPr>
        <p:txBody>
          <a:bodyPr wrap="none">
            <a:spAutoFit/>
          </a:bodyPr>
          <a:lstStyle/>
          <a:p>
            <a:r>
              <a:rPr lang="en-US" dirty="0">
                <a:hlinkClick r:id="rId4"/>
              </a:rPr>
              <a:t>https://pa.aegean.gr/</a:t>
            </a:r>
            <a:r>
              <a:rPr lang="el-GR" dirty="0"/>
              <a:t> </a:t>
            </a:r>
            <a:endParaRPr lang="en-US" dirty="0"/>
          </a:p>
        </p:txBody>
      </p:sp>
      <p:sp>
        <p:nvSpPr>
          <p:cNvPr id="15" name="Curved Left Arrow 16">
            <a:extLst>
              <a:ext uri="{FF2B5EF4-FFF2-40B4-BE49-F238E27FC236}">
                <a16:creationId xmlns:a16="http://schemas.microsoft.com/office/drawing/2014/main" id="{2EF9B0F0-23BC-5ED4-5519-B779ABA17D5F}"/>
              </a:ext>
            </a:extLst>
          </p:cNvPr>
          <p:cNvSpPr/>
          <p:nvPr/>
        </p:nvSpPr>
        <p:spPr>
          <a:xfrm>
            <a:off x="8073693" y="4263924"/>
            <a:ext cx="881149" cy="838585"/>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347304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4653202" y="544873"/>
            <a:ext cx="2311851" cy="584775"/>
          </a:xfrm>
          <a:prstGeom prst="rect">
            <a:avLst/>
          </a:prstGeom>
        </p:spPr>
        <p:txBody>
          <a:bodyPr wrap="none">
            <a:spAutoFit/>
          </a:bodyPr>
          <a:lstStyle/>
          <a:p>
            <a:r>
              <a:rPr lang="el-GR" sz="3200" dirty="0">
                <a:solidFill>
                  <a:schemeClr val="bg2">
                    <a:lumMod val="25000"/>
                  </a:schemeClr>
                </a:solidFill>
                <a:latin typeface="+mj-lt"/>
              </a:rPr>
              <a:t>Διαδικασίες</a:t>
            </a:r>
            <a:endParaRPr lang="en-US" sz="3200" dirty="0">
              <a:solidFill>
                <a:schemeClr val="bg2">
                  <a:lumMod val="25000"/>
                </a:schemeClr>
              </a:solidFill>
              <a:latin typeface="+mj-lt"/>
            </a:endParaRPr>
          </a:p>
        </p:txBody>
      </p:sp>
      <p:sp>
        <p:nvSpPr>
          <p:cNvPr id="6" name="TextBox 5">
            <a:extLst>
              <a:ext uri="{FF2B5EF4-FFF2-40B4-BE49-F238E27FC236}">
                <a16:creationId xmlns:a16="http://schemas.microsoft.com/office/drawing/2014/main" id="{251B4056-4FD9-0E6F-3BBB-A1A30DAC10C1}"/>
              </a:ext>
            </a:extLst>
          </p:cNvPr>
          <p:cNvSpPr txBox="1"/>
          <p:nvPr/>
        </p:nvSpPr>
        <p:spPr>
          <a:xfrm>
            <a:off x="1535187" y="1451295"/>
            <a:ext cx="8049236" cy="4196470"/>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el-GR" dirty="0"/>
              <a:t>Αντιστοίχιση θέσης με ασκούμενο/η στην ιστοσελίδα atlas.grnet.gr από το γραφείο Π.Α., σε συνεννόηση με τον Τμηματικά Υπεύθυνο</a:t>
            </a:r>
          </a:p>
          <a:p>
            <a:pPr marL="285750" indent="-285750" algn="just">
              <a:lnSpc>
                <a:spcPct val="150000"/>
              </a:lnSpc>
              <a:buFont typeface="Arial" panose="020B0604020202020204" pitchFamily="34" charset="0"/>
              <a:buChar char="•"/>
            </a:pPr>
            <a:r>
              <a:rPr lang="el-GR" dirty="0"/>
              <a:t>Προκαταχώρηση συμβάσεων φοιτητών/τριών</a:t>
            </a:r>
          </a:p>
          <a:p>
            <a:pPr marL="285750" indent="-285750" algn="just">
              <a:lnSpc>
                <a:spcPct val="150000"/>
              </a:lnSpc>
              <a:buFont typeface="Arial" panose="020B0604020202020204" pitchFamily="34" charset="0"/>
              <a:buChar char="•"/>
            </a:pPr>
            <a:r>
              <a:rPr lang="el-GR" dirty="0"/>
              <a:t>Επικοινωνία Εποπτών καθηγητών με ασκούμενους/ες</a:t>
            </a:r>
          </a:p>
          <a:p>
            <a:pPr marL="285750" indent="-285750" algn="just">
              <a:lnSpc>
                <a:spcPct val="150000"/>
              </a:lnSpc>
              <a:buFont typeface="Arial" panose="020B0604020202020204" pitchFamily="34" charset="0"/>
              <a:buChar char="•"/>
            </a:pPr>
            <a:r>
              <a:rPr lang="el-GR" dirty="0"/>
              <a:t>Ενημέρωση των φορέων υποδοχής από το γραφείο Π.Α. για το εάν επιλέχθηκε φοιτητής/τρια για την προσφερόμενη θέση και ποιος/α</a:t>
            </a:r>
          </a:p>
          <a:p>
            <a:pPr marL="285750" indent="-285750" algn="just">
              <a:lnSpc>
                <a:spcPct val="150000"/>
              </a:lnSpc>
              <a:buFont typeface="Arial" panose="020B0604020202020204" pitchFamily="34" charset="0"/>
              <a:buChar char="•"/>
            </a:pPr>
            <a:r>
              <a:rPr lang="el-GR" dirty="0"/>
              <a:t>Αποστολή εγγράφων προς συμπλήρωση στους φορείς υποδοχής</a:t>
            </a:r>
          </a:p>
          <a:p>
            <a:pPr marL="285750" indent="-285750" algn="just">
              <a:lnSpc>
                <a:spcPct val="150000"/>
              </a:lnSpc>
              <a:buFont typeface="Arial" panose="020B0604020202020204" pitchFamily="34" charset="0"/>
              <a:buChar char="•"/>
            </a:pPr>
            <a:r>
              <a:rPr lang="el-GR" dirty="0"/>
              <a:t>Υπογραφή σύμβασης από όλους τους συμβαλλόμενους</a:t>
            </a:r>
          </a:p>
          <a:p>
            <a:pPr marL="285750" indent="-285750" algn="just">
              <a:lnSpc>
                <a:spcPct val="150000"/>
              </a:lnSpc>
              <a:buFont typeface="Arial" panose="020B0604020202020204" pitchFamily="34" charset="0"/>
              <a:buChar char="•"/>
            </a:pPr>
            <a:r>
              <a:rPr lang="el-GR" dirty="0"/>
              <a:t>Υποβολή απογραφικού δελτίου εισόδου ασκούμενου/ης φοιτητή/τριας</a:t>
            </a:r>
          </a:p>
          <a:p>
            <a:pPr marL="285750" indent="-285750" algn="just">
              <a:lnSpc>
                <a:spcPct val="150000"/>
              </a:lnSpc>
              <a:buFont typeface="Arial" panose="020B0604020202020204" pitchFamily="34" charset="0"/>
              <a:buChar char="•"/>
            </a:pPr>
            <a:r>
              <a:rPr lang="el-GR" dirty="0"/>
              <a:t>Διεξαγωγή πρακτικής άσκησης</a:t>
            </a:r>
          </a:p>
        </p:txBody>
      </p:sp>
    </p:spTree>
    <p:extLst>
      <p:ext uri="{BB962C8B-B14F-4D97-AF65-F5344CB8AC3E}">
        <p14:creationId xmlns:p14="http://schemas.microsoft.com/office/powerpoint/2010/main" val="12402503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4653202" y="544873"/>
            <a:ext cx="2311851" cy="584775"/>
          </a:xfrm>
          <a:prstGeom prst="rect">
            <a:avLst/>
          </a:prstGeom>
        </p:spPr>
        <p:txBody>
          <a:bodyPr wrap="none">
            <a:spAutoFit/>
          </a:bodyPr>
          <a:lstStyle/>
          <a:p>
            <a:r>
              <a:rPr lang="el-GR" sz="3200" dirty="0">
                <a:solidFill>
                  <a:schemeClr val="bg2">
                    <a:lumMod val="25000"/>
                  </a:schemeClr>
                </a:solidFill>
                <a:latin typeface="+mj-lt"/>
              </a:rPr>
              <a:t>Διαδικασίες</a:t>
            </a:r>
            <a:endParaRPr lang="en-US" sz="3200" dirty="0">
              <a:solidFill>
                <a:schemeClr val="bg2">
                  <a:lumMod val="25000"/>
                </a:schemeClr>
              </a:solidFill>
              <a:latin typeface="+mj-lt"/>
            </a:endParaRPr>
          </a:p>
        </p:txBody>
      </p:sp>
      <p:sp>
        <p:nvSpPr>
          <p:cNvPr id="6" name="TextBox 5">
            <a:extLst>
              <a:ext uri="{FF2B5EF4-FFF2-40B4-BE49-F238E27FC236}">
                <a16:creationId xmlns:a16="http://schemas.microsoft.com/office/drawing/2014/main" id="{251B4056-4FD9-0E6F-3BBB-A1A30DAC10C1}"/>
              </a:ext>
            </a:extLst>
          </p:cNvPr>
          <p:cNvSpPr txBox="1"/>
          <p:nvPr/>
        </p:nvSpPr>
        <p:spPr>
          <a:xfrm>
            <a:off x="1535187" y="1451295"/>
            <a:ext cx="8049236" cy="4611968"/>
          </a:xfrm>
          <a:prstGeom prst="rect">
            <a:avLst/>
          </a:prstGeom>
          <a:noFill/>
        </p:spPr>
        <p:txBody>
          <a:bodyPr wrap="square">
            <a:spAutoFit/>
          </a:bodyPr>
          <a:lstStyle/>
          <a:p>
            <a:pPr algn="just">
              <a:lnSpc>
                <a:spcPct val="150000"/>
              </a:lnSpc>
            </a:pPr>
            <a:r>
              <a:rPr lang="el-GR" dirty="0"/>
              <a:t>Συλλογή συμπληρωμένων (υπογεγραμμένων/σφραγισμένων ανά περίπτωση) εγγράφων από ασκούμενους/ες, φορείς υποδοχής και επόπτες καθηγητές μετά το πέρας της πρακτικής άσκησης </a:t>
            </a:r>
          </a:p>
          <a:p>
            <a:pPr marL="342900" indent="-342900" algn="just">
              <a:lnSpc>
                <a:spcPct val="150000"/>
              </a:lnSpc>
              <a:buFont typeface="+mj-lt"/>
              <a:buAutoNum type="arabicPeriod"/>
            </a:pPr>
            <a:r>
              <a:rPr lang="el-GR" dirty="0"/>
              <a:t>Υπογεγραμμένη σύμβαση </a:t>
            </a:r>
          </a:p>
          <a:p>
            <a:pPr marL="342900" indent="-342900" algn="just">
              <a:lnSpc>
                <a:spcPct val="150000"/>
              </a:lnSpc>
              <a:buFont typeface="+mj-lt"/>
              <a:buAutoNum type="arabicPeriod"/>
            </a:pPr>
            <a:r>
              <a:rPr lang="el-GR" dirty="0"/>
              <a:t>Βεβαίωση ολοκλήρωσης Π.Α.</a:t>
            </a:r>
          </a:p>
          <a:p>
            <a:pPr marL="342900" indent="-342900" algn="just">
              <a:lnSpc>
                <a:spcPct val="150000"/>
              </a:lnSpc>
              <a:buFont typeface="+mj-lt"/>
              <a:buAutoNum type="arabicPeriod"/>
            </a:pPr>
            <a:r>
              <a:rPr lang="el-GR" dirty="0"/>
              <a:t>Απογραφικό δελτίο εξόδου ασκούμενου/ης φοιτητή/τριας</a:t>
            </a:r>
          </a:p>
          <a:p>
            <a:pPr marL="342900" indent="-342900" algn="just">
              <a:lnSpc>
                <a:spcPct val="150000"/>
              </a:lnSpc>
              <a:buFont typeface="+mj-lt"/>
              <a:buAutoNum type="arabicPeriod"/>
            </a:pPr>
            <a:r>
              <a:rPr lang="el-GR" dirty="0"/>
              <a:t>Ερωτηματολόγιο αξιολόγησης από το φοιτητή/τρια  </a:t>
            </a:r>
          </a:p>
          <a:p>
            <a:pPr marL="342900" indent="-342900" algn="just">
              <a:lnSpc>
                <a:spcPct val="150000"/>
              </a:lnSpc>
              <a:buFont typeface="+mj-lt"/>
              <a:buAutoNum type="arabicPeriod"/>
            </a:pPr>
            <a:r>
              <a:rPr lang="el-GR" dirty="0"/>
              <a:t>Έκθεση πεπραγμένων από το φοιτητή/τρια </a:t>
            </a:r>
          </a:p>
          <a:p>
            <a:pPr marL="342900" indent="-342900" algn="just">
              <a:lnSpc>
                <a:spcPct val="150000"/>
              </a:lnSpc>
              <a:buFont typeface="+mj-lt"/>
              <a:buAutoNum type="arabicPeriod"/>
            </a:pPr>
            <a:r>
              <a:rPr lang="el-GR" dirty="0"/>
              <a:t>Ερωτηματολόγιο αξιολόγησης από το φορέα υποδοχής </a:t>
            </a:r>
          </a:p>
          <a:p>
            <a:pPr marL="342900" indent="-342900" algn="just">
              <a:lnSpc>
                <a:spcPct val="150000"/>
              </a:lnSpc>
              <a:buFont typeface="+mj-lt"/>
              <a:buAutoNum type="arabicPeriod"/>
            </a:pPr>
            <a:r>
              <a:rPr lang="el-GR" dirty="0"/>
              <a:t>Έντυπα αναγγελίας πρόσληψης (έναρξης και λήξης πρακτικής άσκησης) από το φορέα υποδοχής</a:t>
            </a:r>
          </a:p>
        </p:txBody>
      </p:sp>
    </p:spTree>
    <p:extLst>
      <p:ext uri="{BB962C8B-B14F-4D97-AF65-F5344CB8AC3E}">
        <p14:creationId xmlns:p14="http://schemas.microsoft.com/office/powerpoint/2010/main" val="4068118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95400" y="982663"/>
            <a:ext cx="9601200" cy="933223"/>
          </a:xfrm>
        </p:spPr>
        <p:txBody>
          <a:bodyPr/>
          <a:lstStyle/>
          <a:p>
            <a:r>
              <a:rPr lang="el-GR" altLang="en-US" sz="3600" dirty="0">
                <a:solidFill>
                  <a:schemeClr val="bg2">
                    <a:lumMod val="25000"/>
                  </a:schemeClr>
                </a:solidFill>
                <a:latin typeface="Cambria" pitchFamily="18" charset="0"/>
              </a:rPr>
              <a:t>Οφέλη Πρακτικής Άσκησης</a:t>
            </a:r>
            <a:endParaRPr lang="el-GR" sz="3600" dirty="0">
              <a:solidFill>
                <a:schemeClr val="bg2">
                  <a:lumMod val="25000"/>
                </a:schemeClr>
              </a:solidFill>
            </a:endParaRPr>
          </a:p>
        </p:txBody>
      </p:sp>
      <p:sp>
        <p:nvSpPr>
          <p:cNvPr id="3" name="Θέση περιεχομένου 2"/>
          <p:cNvSpPr>
            <a:spLocks noGrp="1"/>
          </p:cNvSpPr>
          <p:nvPr>
            <p:ph idx="1"/>
          </p:nvPr>
        </p:nvSpPr>
        <p:spPr>
          <a:xfrm>
            <a:off x="1295400" y="2519160"/>
            <a:ext cx="7794466" cy="3411702"/>
          </a:xfrm>
        </p:spPr>
        <p:txBody>
          <a:bodyPr>
            <a:normAutofit/>
          </a:bodyPr>
          <a:lstStyle/>
          <a:p>
            <a:pPr marL="0" indent="0">
              <a:buNone/>
            </a:pPr>
            <a:r>
              <a:rPr lang="el-GR" sz="2000" dirty="0">
                <a:latin typeface="Calibri" panose="020F0502020204030204" pitchFamily="34" charset="0"/>
                <a:cs typeface="Calibri" panose="020F0502020204030204" pitchFamily="34" charset="0"/>
              </a:rPr>
              <a:t>Σκοπός της Πρακτικής Άσκησης είναι να συμβάλλει τόσο στην απόκτηση μίας πρώτης εργασιακής εμπειρίας από τους/τις φοιτητές/τριες, όσο και στην υποβοήθηση της ένταξης των αποφοίτων στην αγορά εργασίας.</a:t>
            </a:r>
          </a:p>
        </p:txBody>
      </p:sp>
      <p:pic>
        <p:nvPicPr>
          <p:cNvPr id="4" name="Picture 3">
            <a:extLst>
              <a:ext uri="{FF2B5EF4-FFF2-40B4-BE49-F238E27FC236}">
                <a16:creationId xmlns:a16="http://schemas.microsoft.com/office/drawing/2014/main" id="{3238478A-4F24-38CF-B9C4-5D5420B7E94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8" y="6373814"/>
            <a:ext cx="5121972" cy="484186"/>
          </a:xfrm>
          <a:prstGeom prst="rect">
            <a:avLst/>
          </a:prstGeom>
        </p:spPr>
      </p:pic>
    </p:spTree>
    <p:extLst>
      <p:ext uri="{BB962C8B-B14F-4D97-AF65-F5344CB8AC3E}">
        <p14:creationId xmlns:p14="http://schemas.microsoft.com/office/powerpoint/2010/main" val="42053379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4653202" y="544873"/>
            <a:ext cx="2403222" cy="584775"/>
          </a:xfrm>
          <a:prstGeom prst="rect">
            <a:avLst/>
          </a:prstGeom>
        </p:spPr>
        <p:txBody>
          <a:bodyPr wrap="none">
            <a:spAutoFit/>
          </a:bodyPr>
          <a:lstStyle/>
          <a:p>
            <a:r>
              <a:rPr lang="el-GR" sz="3200" dirty="0">
                <a:solidFill>
                  <a:schemeClr val="bg2">
                    <a:lumMod val="25000"/>
                  </a:schemeClr>
                </a:solidFill>
                <a:latin typeface="+mj-lt"/>
              </a:rPr>
              <a:t>Επικοινωνία</a:t>
            </a:r>
            <a:endParaRPr lang="en-US" sz="3200" dirty="0">
              <a:solidFill>
                <a:schemeClr val="bg2">
                  <a:lumMod val="25000"/>
                </a:schemeClr>
              </a:solidFill>
              <a:latin typeface="+mj-lt"/>
            </a:endParaRPr>
          </a:p>
        </p:txBody>
      </p:sp>
      <p:sp>
        <p:nvSpPr>
          <p:cNvPr id="3" name="TextBox 2">
            <a:extLst>
              <a:ext uri="{FF2B5EF4-FFF2-40B4-BE49-F238E27FC236}">
                <a16:creationId xmlns:a16="http://schemas.microsoft.com/office/drawing/2014/main" id="{29DEBAB8-6C18-39E7-D351-A5312E9AC827}"/>
              </a:ext>
            </a:extLst>
          </p:cNvPr>
          <p:cNvSpPr txBox="1"/>
          <p:nvPr/>
        </p:nvSpPr>
        <p:spPr>
          <a:xfrm>
            <a:off x="1535187" y="1451295"/>
            <a:ext cx="8049236" cy="3780971"/>
          </a:xfrm>
          <a:prstGeom prst="rect">
            <a:avLst/>
          </a:prstGeom>
          <a:noFill/>
        </p:spPr>
        <p:txBody>
          <a:bodyPr wrap="square">
            <a:spAutoFit/>
          </a:bodyPr>
          <a:lstStyle/>
          <a:p>
            <a:pPr algn="ctr">
              <a:lnSpc>
                <a:spcPct val="150000"/>
              </a:lnSpc>
            </a:pPr>
            <a:r>
              <a:rPr lang="el-GR" b="1" dirty="0"/>
              <a:t>Υποστήριξη γραφείου Πρακτικής Άσκησης </a:t>
            </a:r>
          </a:p>
          <a:p>
            <a:pPr algn="just">
              <a:lnSpc>
                <a:spcPct val="150000"/>
              </a:lnSpc>
            </a:pPr>
            <a:r>
              <a:rPr lang="el-GR" dirty="0"/>
              <a:t>Τμήμα Οικονομικής και Διοίκησης του Τουρισμού</a:t>
            </a:r>
          </a:p>
          <a:p>
            <a:pPr algn="just">
              <a:lnSpc>
                <a:spcPct val="150000"/>
              </a:lnSpc>
            </a:pPr>
            <a:r>
              <a:rPr lang="el-GR" dirty="0"/>
              <a:t>Καδρέφη Αθανασία</a:t>
            </a:r>
          </a:p>
          <a:p>
            <a:pPr algn="just">
              <a:lnSpc>
                <a:spcPct val="150000"/>
              </a:lnSpc>
            </a:pPr>
            <a:r>
              <a:rPr lang="el-GR" dirty="0"/>
              <a:t>Τηλ: </a:t>
            </a:r>
            <a:r>
              <a:rPr lang="el-GR" dirty="0">
                <a:hlinkClick r:id="rId3"/>
              </a:rPr>
              <a:t>2271035028/</a:t>
            </a:r>
            <a:r>
              <a:rPr lang="en-US" dirty="0">
                <a:hlinkClick r:id="rId3"/>
              </a:rPr>
              <a:t>gpa3@aegean.gr</a:t>
            </a:r>
            <a:endParaRPr lang="en-US" dirty="0"/>
          </a:p>
          <a:p>
            <a:pPr algn="just">
              <a:lnSpc>
                <a:spcPct val="150000"/>
              </a:lnSpc>
            </a:pPr>
            <a:r>
              <a:rPr lang="el-GR" dirty="0"/>
              <a:t>Μιχάλων 8, Χίος 82100</a:t>
            </a:r>
          </a:p>
          <a:p>
            <a:pPr algn="just">
              <a:lnSpc>
                <a:spcPct val="150000"/>
              </a:lnSpc>
            </a:pPr>
            <a:endParaRPr lang="el-GR" dirty="0"/>
          </a:p>
          <a:p>
            <a:pPr algn="ctr">
              <a:lnSpc>
                <a:spcPct val="150000"/>
              </a:lnSpc>
            </a:pPr>
            <a:r>
              <a:rPr lang="el-GR" altLang="el-GR" sz="1800" b="1" dirty="0">
                <a:solidFill>
                  <a:schemeClr val="tx1"/>
                </a:solidFill>
                <a:latin typeface="+mn-lt"/>
                <a:ea typeface="+mn-ea"/>
                <a:cs typeface="+mn-cs"/>
              </a:rPr>
              <a:t>Επιστημονικά Υπεύθυνος Προγράμματος Πρακτικής Άσκησης </a:t>
            </a:r>
          </a:p>
          <a:p>
            <a:pPr>
              <a:lnSpc>
                <a:spcPct val="150000"/>
              </a:lnSpc>
            </a:pPr>
            <a:r>
              <a:rPr lang="el-GR" altLang="el-GR" sz="1800" dirty="0">
                <a:solidFill>
                  <a:schemeClr val="tx1"/>
                </a:solidFill>
                <a:latin typeface="+mn-lt"/>
                <a:ea typeface="+mn-ea"/>
                <a:cs typeface="+mn-cs"/>
              </a:rPr>
              <a:t>Κόντης Αλέξιος-Πατάπιος, Επίκουρος Καθηγητής</a:t>
            </a:r>
          </a:p>
          <a:p>
            <a:pPr>
              <a:lnSpc>
                <a:spcPct val="150000"/>
              </a:lnSpc>
            </a:pPr>
            <a:endParaRPr lang="el-GR" dirty="0"/>
          </a:p>
        </p:txBody>
      </p:sp>
    </p:spTree>
    <p:extLst>
      <p:ext uri="{BB962C8B-B14F-4D97-AF65-F5344CB8AC3E}">
        <p14:creationId xmlns:p14="http://schemas.microsoft.com/office/powerpoint/2010/main" val="3402492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Τίτλος 1"/>
          <p:cNvSpPr>
            <a:spLocks noGrp="1"/>
          </p:cNvSpPr>
          <p:nvPr>
            <p:ph type="title"/>
          </p:nvPr>
        </p:nvSpPr>
        <p:spPr>
          <a:xfrm>
            <a:off x="1384041" y="3158837"/>
            <a:ext cx="9601200" cy="966334"/>
          </a:xfrm>
        </p:spPr>
        <p:txBody>
          <a:bodyPr/>
          <a:lstStyle/>
          <a:p>
            <a:pPr algn="ctr"/>
            <a:r>
              <a:rPr lang="el-GR" altLang="el-GR" i="1" dirty="0">
                <a:ln>
                  <a:noFill/>
                </a:ln>
              </a:rPr>
              <a:t>Σας ευχαριστώ πολύ!</a:t>
            </a:r>
          </a:p>
        </p:txBody>
      </p:sp>
    </p:spTree>
    <p:extLst>
      <p:ext uri="{BB962C8B-B14F-4D97-AF65-F5344CB8AC3E}">
        <p14:creationId xmlns:p14="http://schemas.microsoft.com/office/powerpoint/2010/main" val="3151670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a:xfrm>
            <a:off x="1224793" y="1057111"/>
            <a:ext cx="8205662" cy="682133"/>
          </a:xfrm>
        </p:spPr>
        <p:txBody>
          <a:bodyPr>
            <a:normAutofit fontScale="90000"/>
          </a:bodyPr>
          <a:lstStyle/>
          <a:p>
            <a:pPr algn="ctr"/>
            <a:r>
              <a:rPr lang="el-GR" altLang="el-GR" sz="3200" dirty="0">
                <a:solidFill>
                  <a:schemeClr val="bg2">
                    <a:lumMod val="25000"/>
                  </a:schemeClr>
                </a:solidFill>
              </a:rPr>
              <a:t>Τι ισχύει για το </a:t>
            </a:r>
            <a:r>
              <a:rPr lang="el-GR" altLang="el-GR" sz="3200" dirty="0">
                <a:ln>
                  <a:noFill/>
                </a:ln>
                <a:solidFill>
                  <a:schemeClr val="bg2">
                    <a:lumMod val="25000"/>
                  </a:schemeClr>
                </a:solidFill>
              </a:rPr>
              <a:t>Τμήμα </a:t>
            </a:r>
            <a:r>
              <a:rPr lang="el-GR" altLang="el-GR" sz="3200" dirty="0">
                <a:solidFill>
                  <a:schemeClr val="bg2">
                    <a:lumMod val="25000"/>
                  </a:schemeClr>
                </a:solidFill>
              </a:rPr>
              <a:t>Οικονομικής και </a:t>
            </a:r>
            <a:r>
              <a:rPr lang="el-GR" altLang="el-GR" sz="3200" dirty="0">
                <a:ln>
                  <a:noFill/>
                </a:ln>
                <a:solidFill>
                  <a:schemeClr val="bg2">
                    <a:lumMod val="25000"/>
                  </a:schemeClr>
                </a:solidFill>
              </a:rPr>
              <a:t>Διοίκησης Τουρισμού</a:t>
            </a:r>
          </a:p>
        </p:txBody>
      </p:sp>
      <p:sp>
        <p:nvSpPr>
          <p:cNvPr id="3" name="Rectangle 2"/>
          <p:cNvSpPr/>
          <p:nvPr/>
        </p:nvSpPr>
        <p:spPr>
          <a:xfrm>
            <a:off x="1531029" y="5431557"/>
            <a:ext cx="6096000" cy="369332"/>
          </a:xfrm>
          <a:prstGeom prst="rect">
            <a:avLst/>
          </a:prstGeom>
        </p:spPr>
        <p:txBody>
          <a:bodyPr>
            <a:spAutoFit/>
          </a:bodyPr>
          <a:lstStyle/>
          <a:p>
            <a:r>
              <a:rPr lang="el-GR" dirty="0"/>
              <a:t>Συνολική διάρκεια: 2 μήνες</a:t>
            </a:r>
          </a:p>
        </p:txBody>
      </p:sp>
      <p:graphicFrame>
        <p:nvGraphicFramePr>
          <p:cNvPr id="2" name="Diagram 1">
            <a:extLst>
              <a:ext uri="{FF2B5EF4-FFF2-40B4-BE49-F238E27FC236}">
                <a16:creationId xmlns:a16="http://schemas.microsoft.com/office/drawing/2014/main" id="{0DF19B46-15F9-C1B2-97E2-776290E4FC3A}"/>
              </a:ext>
            </a:extLst>
          </p:cNvPr>
          <p:cNvGraphicFramePr/>
          <p:nvPr>
            <p:extLst>
              <p:ext uri="{D42A27DB-BD31-4B8C-83A1-F6EECF244321}">
                <p14:modId xmlns:p14="http://schemas.microsoft.com/office/powerpoint/2010/main" val="1106531030"/>
              </p:ext>
            </p:extLst>
          </p:nvPr>
        </p:nvGraphicFramePr>
        <p:xfrm>
          <a:off x="1531029" y="1985170"/>
          <a:ext cx="7632118" cy="28876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a:extLst>
              <a:ext uri="{FF2B5EF4-FFF2-40B4-BE49-F238E27FC236}">
                <a16:creationId xmlns:a16="http://schemas.microsoft.com/office/drawing/2014/main" id="{D73997CF-2502-EEC2-4DED-F7A3584E5D9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3325714436"/>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6"/>
          <p:cNvSpPr>
            <a:spLocks noChangeArrowheads="1"/>
          </p:cNvSpPr>
          <p:nvPr/>
        </p:nvSpPr>
        <p:spPr bwMode="auto">
          <a:xfrm>
            <a:off x="1635811" y="522288"/>
            <a:ext cx="748982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algn="ctr" eaLnBrk="1" hangingPunct="1"/>
            <a:r>
              <a:rPr lang="el-GR" altLang="el-GR" sz="2700" dirty="0">
                <a:solidFill>
                  <a:schemeClr val="bg2">
                    <a:lumMod val="25000"/>
                  </a:schemeClr>
                </a:solidFill>
                <a:latin typeface="+mj-lt"/>
              </a:rPr>
              <a:t>Αποζημίωση Ασκούμενου/ης από το ΕΣΠΑ</a:t>
            </a:r>
          </a:p>
        </p:txBody>
      </p:sp>
      <p:sp>
        <p:nvSpPr>
          <p:cNvPr id="3" name="Content Placeholder 2"/>
          <p:cNvSpPr>
            <a:spLocks noGrp="1"/>
          </p:cNvSpPr>
          <p:nvPr>
            <p:ph idx="1"/>
          </p:nvPr>
        </p:nvSpPr>
        <p:spPr>
          <a:xfrm>
            <a:off x="1854201" y="1635853"/>
            <a:ext cx="7726027" cy="3735042"/>
          </a:xfrm>
        </p:spPr>
        <p:txBody>
          <a:bodyPr/>
          <a:lstStyle/>
          <a:p>
            <a:pPr algn="just">
              <a:lnSpc>
                <a:spcPct val="200000"/>
              </a:lnSpc>
              <a:defRPr/>
            </a:pPr>
            <a:r>
              <a:rPr lang="el-GR" altLang="el-GR" dirty="0">
                <a:latin typeface="+mj-lt"/>
              </a:rPr>
              <a:t>240 </a:t>
            </a:r>
            <a:r>
              <a:rPr lang="el-GR" dirty="0">
                <a:latin typeface="+mj-lt"/>
              </a:rPr>
              <a:t>ευρώ μηνιαίως</a:t>
            </a:r>
            <a:r>
              <a:rPr lang="el-GR" dirty="0">
                <a:latin typeface="+mj-lt"/>
                <a:cs typeface="Times New Roman" pitchFamily="18" charset="0"/>
              </a:rPr>
              <a:t> </a:t>
            </a:r>
            <a:r>
              <a:rPr lang="el-GR" dirty="0">
                <a:latin typeface="+mj-lt"/>
              </a:rPr>
              <a:t>* 2 μήνες = </a:t>
            </a:r>
            <a:r>
              <a:rPr lang="el-GR" b="1" dirty="0">
                <a:latin typeface="+mj-lt"/>
              </a:rPr>
              <a:t>480 ευρώ </a:t>
            </a:r>
            <a:r>
              <a:rPr lang="el-GR" dirty="0">
                <a:latin typeface="+mj-lt"/>
              </a:rPr>
              <a:t>συνολικά </a:t>
            </a:r>
            <a:endParaRPr lang="el-GR" dirty="0">
              <a:latin typeface="+mj-lt"/>
              <a:cs typeface="Times New Roman" pitchFamily="18" charset="0"/>
            </a:endParaRPr>
          </a:p>
          <a:p>
            <a:pPr algn="just">
              <a:lnSpc>
                <a:spcPct val="200000"/>
              </a:lnSpc>
              <a:defRPr/>
            </a:pPr>
            <a:endParaRPr lang="el-GR" dirty="0">
              <a:latin typeface="+mj-lt"/>
              <a:cs typeface="Times New Roman" pitchFamily="18" charset="0"/>
            </a:endParaRPr>
          </a:p>
          <a:p>
            <a:pPr algn="just">
              <a:lnSpc>
                <a:spcPct val="200000"/>
              </a:lnSpc>
              <a:defRPr/>
            </a:pPr>
            <a:r>
              <a:rPr lang="el-GR" dirty="0">
                <a:latin typeface="+mj-lt"/>
              </a:rPr>
              <a:t>Η ασφαλιστική κάλυψη του/της φοιτητή/τριας καθώς και η αποζημίωσή του/της καλύπτονται από το Πανεπιστήμιο μέσω του Προγράμματος του ΕΣΠΑ</a:t>
            </a:r>
          </a:p>
          <a:p>
            <a:endParaRPr lang="en-US" dirty="0"/>
          </a:p>
        </p:txBody>
      </p:sp>
      <p:pic>
        <p:nvPicPr>
          <p:cNvPr id="2" name="Picture 1">
            <a:extLst>
              <a:ext uri="{FF2B5EF4-FFF2-40B4-BE49-F238E27FC236}">
                <a16:creationId xmlns:a16="http://schemas.microsoft.com/office/drawing/2014/main" id="{B5E7CE15-5F7E-6DC6-2735-233E971C0D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186829749"/>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2289F-7925-0391-3627-9837CB4EA209}"/>
              </a:ext>
            </a:extLst>
          </p:cNvPr>
          <p:cNvSpPr>
            <a:spLocks noGrp="1"/>
          </p:cNvSpPr>
          <p:nvPr>
            <p:ph type="title"/>
          </p:nvPr>
        </p:nvSpPr>
        <p:spPr/>
        <p:txBody>
          <a:bodyPr/>
          <a:lstStyle/>
          <a:p>
            <a:pPr algn="ctr"/>
            <a:r>
              <a:rPr lang="el-GR" sz="2700" dirty="0">
                <a:solidFill>
                  <a:schemeClr val="bg2">
                    <a:lumMod val="25000"/>
                  </a:schemeClr>
                </a:solidFill>
                <a:ea typeface="+mn-ea"/>
                <a:cs typeface="+mn-cs"/>
              </a:rPr>
              <a:t>Επιλογή φορέων Π.Α </a:t>
            </a:r>
          </a:p>
        </p:txBody>
      </p:sp>
      <p:sp>
        <p:nvSpPr>
          <p:cNvPr id="3" name="Content Placeholder 2">
            <a:extLst>
              <a:ext uri="{FF2B5EF4-FFF2-40B4-BE49-F238E27FC236}">
                <a16:creationId xmlns:a16="http://schemas.microsoft.com/office/drawing/2014/main" id="{229FE416-21DC-F7BF-A1F1-087ECDBE6AA7}"/>
              </a:ext>
            </a:extLst>
          </p:cNvPr>
          <p:cNvSpPr>
            <a:spLocks noGrp="1"/>
          </p:cNvSpPr>
          <p:nvPr>
            <p:ph idx="1"/>
          </p:nvPr>
        </p:nvSpPr>
        <p:spPr>
          <a:xfrm>
            <a:off x="996116" y="1690805"/>
            <a:ext cx="8596668" cy="3880773"/>
          </a:xfrm>
        </p:spPr>
        <p:txBody>
          <a:bodyPr>
            <a:normAutofit fontScale="85000" lnSpcReduction="20000"/>
          </a:bodyPr>
          <a:lstStyle/>
          <a:p>
            <a:pPr marL="0" indent="0">
              <a:buNone/>
            </a:pPr>
            <a:r>
              <a:rPr lang="el-GR" dirty="0"/>
              <a:t>Οι φορείς απασχόλησης (ιδιωτικοί ή δημόσιοι) θα πρέπει να προσφέρουν θέσεις οι οποίες να σχετίζονται με τις γνωστικές και τεχνολογικές δεξιότητες που προάγει το Τμήμα.Το αντικείμενο απασχόλησης, μπορεί να περιλαμβάνει:</a:t>
            </a:r>
          </a:p>
          <a:p>
            <a:r>
              <a:rPr lang="el-GR" dirty="0"/>
              <a:t>Οικονομική και διοικητική διαχείριση</a:t>
            </a:r>
          </a:p>
          <a:p>
            <a:r>
              <a:rPr lang="el-GR" dirty="0"/>
              <a:t>Λογιστήριο</a:t>
            </a:r>
          </a:p>
          <a:p>
            <a:r>
              <a:rPr lang="el-GR" dirty="0"/>
              <a:t>Μάρκετινγκ</a:t>
            </a:r>
          </a:p>
          <a:p>
            <a:r>
              <a:rPr lang="el-GR" dirty="0"/>
              <a:t>Έρευνα αγοράς</a:t>
            </a:r>
          </a:p>
          <a:p>
            <a:r>
              <a:rPr lang="el-GR" dirty="0"/>
              <a:t>Ανθρώπινο δυναμικό</a:t>
            </a:r>
          </a:p>
          <a:p>
            <a:r>
              <a:rPr lang="el-GR" dirty="0"/>
              <a:t>Δημόσιες Σχέσεις</a:t>
            </a:r>
          </a:p>
          <a:p>
            <a:r>
              <a:rPr lang="el-GR" dirty="0"/>
              <a:t>Πωλήσεις</a:t>
            </a:r>
          </a:p>
          <a:p>
            <a:r>
              <a:rPr lang="el-GR" dirty="0"/>
              <a:t>Διοίκηση παραγωγής </a:t>
            </a:r>
          </a:p>
          <a:p>
            <a:r>
              <a:rPr lang="el-GR" dirty="0"/>
              <a:t>Διασφάλιση ποιότητας</a:t>
            </a:r>
          </a:p>
          <a:p>
            <a:r>
              <a:rPr lang="el-GR" dirty="0"/>
              <a:t>Στρατηγική</a:t>
            </a:r>
          </a:p>
        </p:txBody>
      </p:sp>
      <p:pic>
        <p:nvPicPr>
          <p:cNvPr id="5" name="Picture 4">
            <a:extLst>
              <a:ext uri="{FF2B5EF4-FFF2-40B4-BE49-F238E27FC236}">
                <a16:creationId xmlns:a16="http://schemas.microsoft.com/office/drawing/2014/main" id="{BB209AA6-096D-A082-8744-286CE3EDAF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921290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2289F-7925-0391-3627-9837CB4EA209}"/>
              </a:ext>
            </a:extLst>
          </p:cNvPr>
          <p:cNvSpPr>
            <a:spLocks noGrp="1"/>
          </p:cNvSpPr>
          <p:nvPr>
            <p:ph type="title"/>
          </p:nvPr>
        </p:nvSpPr>
        <p:spPr/>
        <p:txBody>
          <a:bodyPr/>
          <a:lstStyle/>
          <a:p>
            <a:pPr algn="ctr"/>
            <a:r>
              <a:rPr lang="el-GR" sz="2700" dirty="0">
                <a:solidFill>
                  <a:schemeClr val="bg2">
                    <a:lumMod val="25000"/>
                  </a:schemeClr>
                </a:solidFill>
                <a:ea typeface="+mn-ea"/>
                <a:cs typeface="+mn-cs"/>
              </a:rPr>
              <a:t>Παρακολούθηση του προγράμματος Π.Α </a:t>
            </a:r>
          </a:p>
        </p:txBody>
      </p:sp>
      <p:sp>
        <p:nvSpPr>
          <p:cNvPr id="3" name="Content Placeholder 2">
            <a:extLst>
              <a:ext uri="{FF2B5EF4-FFF2-40B4-BE49-F238E27FC236}">
                <a16:creationId xmlns:a16="http://schemas.microsoft.com/office/drawing/2014/main" id="{229FE416-21DC-F7BF-A1F1-087ECDBE6AA7}"/>
              </a:ext>
            </a:extLst>
          </p:cNvPr>
          <p:cNvSpPr>
            <a:spLocks noGrp="1"/>
          </p:cNvSpPr>
          <p:nvPr>
            <p:ph idx="1"/>
          </p:nvPr>
        </p:nvSpPr>
        <p:spPr>
          <a:xfrm>
            <a:off x="996116" y="1690805"/>
            <a:ext cx="8596668" cy="3880773"/>
          </a:xfrm>
        </p:spPr>
        <p:txBody>
          <a:bodyPr>
            <a:normAutofit/>
          </a:bodyPr>
          <a:lstStyle/>
          <a:p>
            <a:pPr>
              <a:lnSpc>
                <a:spcPct val="200000"/>
              </a:lnSpc>
            </a:pPr>
            <a:r>
              <a:rPr lang="el-GR" dirty="0"/>
              <a:t>Σε κάθε ασκούμενο/η γίνεται η ανάθεση ενός Επόπτη Καθηγητή από την Επιτροπή Πρακτικής Άσκησης του Τμήματος και ενός/μίας Επόπτη/τριας από το φορέα Υποδοχής.</a:t>
            </a:r>
          </a:p>
          <a:p>
            <a:pPr>
              <a:lnSpc>
                <a:spcPct val="200000"/>
              </a:lnSpc>
            </a:pPr>
            <a:r>
              <a:rPr lang="el-GR" dirty="0"/>
              <a:t>Ο Φορέας Υποδοχής διασφαλίζει την παρουσία, την καθοδήγηση και την πρόοδο των εργασιών.</a:t>
            </a:r>
          </a:p>
          <a:p>
            <a:pPr>
              <a:lnSpc>
                <a:spcPct val="200000"/>
              </a:lnSpc>
            </a:pPr>
            <a:r>
              <a:rPr lang="el-GR" dirty="0"/>
              <a:t>Ο/Η Επόπτης/τρια Καθηγητής/τρια παρακολουθεί, αξιολογεί, βαθμολογεί.</a:t>
            </a:r>
          </a:p>
        </p:txBody>
      </p:sp>
      <p:pic>
        <p:nvPicPr>
          <p:cNvPr id="4" name="Picture 3">
            <a:extLst>
              <a:ext uri="{FF2B5EF4-FFF2-40B4-BE49-F238E27FC236}">
                <a16:creationId xmlns:a16="http://schemas.microsoft.com/office/drawing/2014/main" id="{CE0A3FAA-7322-571E-1562-599C9F429F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1618796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a:xfrm>
            <a:off x="1581966" y="704913"/>
            <a:ext cx="8880506" cy="838200"/>
          </a:xfrm>
        </p:spPr>
        <p:txBody>
          <a:bodyPr/>
          <a:lstStyle/>
          <a:p>
            <a:r>
              <a:rPr lang="el-GR" altLang="el-GR" sz="3200" dirty="0">
                <a:ln>
                  <a:noFill/>
                </a:ln>
                <a:solidFill>
                  <a:schemeClr val="bg2">
                    <a:lumMod val="25000"/>
                  </a:schemeClr>
                </a:solidFill>
              </a:rPr>
              <a:t>Διαδικασία Υλοποίησης Πρακτικής Άσκησης</a:t>
            </a:r>
          </a:p>
        </p:txBody>
      </p:sp>
      <p:pic>
        <p:nvPicPr>
          <p:cNvPr id="2" name="Picture 1">
            <a:extLst>
              <a:ext uri="{FF2B5EF4-FFF2-40B4-BE49-F238E27FC236}">
                <a16:creationId xmlns:a16="http://schemas.microsoft.com/office/drawing/2014/main" id="{52BF9F78-D719-73A5-1E16-45CCE9C03C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9248" name="Picture 32" descr="4 x Warning,Caution,Danger,Exclamation Mark Symbol Stickers-Health,Safety Signs - Picture 1 of 1">
            <a:extLst>
              <a:ext uri="{FF2B5EF4-FFF2-40B4-BE49-F238E27FC236}">
                <a16:creationId xmlns:a16="http://schemas.microsoft.com/office/drawing/2014/main" id="{535398C0-F3A7-989F-784E-195C3420FC3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3377" y="5766731"/>
            <a:ext cx="1016641" cy="101664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95A00BF-2F9F-C2AF-3561-97892BE99FAF}"/>
              </a:ext>
            </a:extLst>
          </p:cNvPr>
          <p:cNvSpPr txBox="1"/>
          <p:nvPr/>
        </p:nvSpPr>
        <p:spPr>
          <a:xfrm>
            <a:off x="1510018" y="5883126"/>
            <a:ext cx="1298892" cy="900246"/>
          </a:xfrm>
          <a:prstGeom prst="rect">
            <a:avLst/>
          </a:prstGeom>
          <a:noFill/>
        </p:spPr>
        <p:txBody>
          <a:bodyPr wrap="square">
            <a:spAutoFit/>
          </a:bodyPr>
          <a:lstStyle/>
          <a:p>
            <a:pPr algn="ctr"/>
            <a:r>
              <a:rPr lang="el-GR" sz="1050" dirty="0">
                <a:solidFill>
                  <a:schemeClr val="tx1"/>
                </a:solidFill>
                <a:latin typeface="Calibri" panose="020F0502020204030204" pitchFamily="34" charset="0"/>
                <a:cs typeface="Calibri" panose="020F0502020204030204" pitchFamily="34" charset="0"/>
              </a:rPr>
              <a:t>Δυνατότητα διεξαγωγής Π.Α μόνο </a:t>
            </a:r>
          </a:p>
          <a:p>
            <a:pPr algn="ctr"/>
            <a:r>
              <a:rPr lang="el-GR" sz="1050" dirty="0">
                <a:solidFill>
                  <a:schemeClr val="tx1"/>
                </a:solidFill>
                <a:latin typeface="Calibri" panose="020F0502020204030204" pitchFamily="34" charset="0"/>
                <a:cs typeface="Calibri" panose="020F0502020204030204" pitchFamily="34" charset="0"/>
              </a:rPr>
              <a:t>μία (1) φορά!!!     </a:t>
            </a:r>
          </a:p>
          <a:p>
            <a:pPr algn="ctr"/>
            <a:r>
              <a:rPr lang="el-GR" sz="1050" dirty="0">
                <a:solidFill>
                  <a:schemeClr val="tx1"/>
                </a:solidFill>
                <a:latin typeface="Calibri" panose="020F0502020204030204" pitchFamily="34" charset="0"/>
                <a:cs typeface="Calibri" panose="020F0502020204030204" pitchFamily="34" charset="0"/>
              </a:rPr>
              <a:t>(μέσω ΕΣΠΑ) </a:t>
            </a:r>
          </a:p>
        </p:txBody>
      </p:sp>
      <p:graphicFrame>
        <p:nvGraphicFramePr>
          <p:cNvPr id="11" name="Diagram 10">
            <a:extLst>
              <a:ext uri="{FF2B5EF4-FFF2-40B4-BE49-F238E27FC236}">
                <a16:creationId xmlns:a16="http://schemas.microsoft.com/office/drawing/2014/main" id="{4CF81BB9-7B90-301C-ECCC-1F4C3B6C000B}"/>
              </a:ext>
            </a:extLst>
          </p:cNvPr>
          <p:cNvGraphicFramePr/>
          <p:nvPr>
            <p:extLst>
              <p:ext uri="{D42A27DB-BD31-4B8C-83A1-F6EECF244321}">
                <p14:modId xmlns:p14="http://schemas.microsoft.com/office/powerpoint/2010/main" val="3481043465"/>
              </p:ext>
            </p:extLst>
          </p:nvPr>
        </p:nvGraphicFramePr>
        <p:xfrm>
          <a:off x="192947" y="1508758"/>
          <a:ext cx="9517223" cy="401958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140560737"/>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3093" y="615797"/>
            <a:ext cx="6888236" cy="702779"/>
          </a:xfrm>
        </p:spPr>
        <p:txBody>
          <a:bodyPr>
            <a:normAutofit/>
          </a:bodyPr>
          <a:lstStyle/>
          <a:p>
            <a:pPr algn="ctr"/>
            <a:r>
              <a:rPr lang="el-GR" sz="3200" dirty="0">
                <a:solidFill>
                  <a:schemeClr val="bg2">
                    <a:lumMod val="25000"/>
                  </a:schemeClr>
                </a:solidFill>
              </a:rPr>
              <a:t>Απαραίτητα Δικαιολογητικά</a:t>
            </a:r>
            <a:endParaRPr lang="en-US" sz="3200" dirty="0">
              <a:solidFill>
                <a:schemeClr val="bg2">
                  <a:lumMod val="25000"/>
                </a:schemeClr>
              </a:solidFill>
            </a:endParaRPr>
          </a:p>
        </p:txBody>
      </p:sp>
      <p:sp>
        <p:nvSpPr>
          <p:cNvPr id="5" name="Rectangle 4"/>
          <p:cNvSpPr/>
          <p:nvPr/>
        </p:nvSpPr>
        <p:spPr>
          <a:xfrm>
            <a:off x="1427221" y="1318576"/>
            <a:ext cx="7941425" cy="4611968"/>
          </a:xfrm>
          <a:prstGeom prst="rect">
            <a:avLst/>
          </a:prstGeom>
        </p:spPr>
        <p:txBody>
          <a:bodyPr wrap="square">
            <a:spAutoFit/>
          </a:bodyPr>
          <a:lstStyle/>
          <a:p>
            <a:pPr lvl="0">
              <a:lnSpc>
                <a:spcPct val="150000"/>
              </a:lnSpc>
              <a:buFont typeface="Wingdings" panose="05000000000000000000" pitchFamily="2" charset="2"/>
              <a:buChar char="Ø"/>
            </a:pPr>
            <a:r>
              <a:rPr lang="el-GR" b="1" dirty="0"/>
              <a:t>Αίτηση </a:t>
            </a:r>
            <a:r>
              <a:rPr lang="en-US" b="1" dirty="0"/>
              <a:t> - </a:t>
            </a:r>
            <a:r>
              <a:rPr lang="el-GR" b="1" dirty="0"/>
              <a:t>Υπεύθυνη Δήλωση για Πρακτική Άσκηση </a:t>
            </a:r>
            <a:r>
              <a:rPr lang="el-GR" dirty="0"/>
              <a:t>(υποβάλλεται ηλεκτρονικά στο Π.Σ)</a:t>
            </a:r>
          </a:p>
          <a:p>
            <a:pPr lvl="0">
              <a:lnSpc>
                <a:spcPct val="150000"/>
              </a:lnSpc>
              <a:buFont typeface="Wingdings" panose="05000000000000000000" pitchFamily="2" charset="2"/>
              <a:buChar char="Ø"/>
            </a:pPr>
            <a:r>
              <a:rPr lang="el-GR" b="1" dirty="0"/>
              <a:t>Φωτοαντίγραφο Αστυνομικής Ταυτότητας</a:t>
            </a:r>
          </a:p>
          <a:p>
            <a:pPr lvl="0">
              <a:lnSpc>
                <a:spcPct val="150000"/>
              </a:lnSpc>
              <a:buFont typeface="Wingdings" panose="05000000000000000000" pitchFamily="2" charset="2"/>
              <a:buChar char="Ø"/>
            </a:pPr>
            <a:r>
              <a:rPr lang="el-GR" b="1" dirty="0"/>
              <a:t>Βεβαίωση Εφορίας που να αναγράφεται ο ΑΦΜ </a:t>
            </a:r>
            <a:r>
              <a:rPr lang="el-GR" dirty="0"/>
              <a:t>και η </a:t>
            </a:r>
            <a:r>
              <a:rPr lang="el-GR" b="1" dirty="0"/>
              <a:t>ΔΟΥ</a:t>
            </a:r>
          </a:p>
          <a:p>
            <a:pPr>
              <a:lnSpc>
                <a:spcPct val="150000"/>
              </a:lnSpc>
              <a:buFont typeface="Wingdings" panose="05000000000000000000" pitchFamily="2" charset="2"/>
              <a:buChar char="Ø"/>
            </a:pPr>
            <a:r>
              <a:rPr lang="el-GR" b="1" dirty="0"/>
              <a:t>Βεβαίωση Ασφαλιστικού Φορέα (ΕΦΚΑ) που να αναγράφεται ο Αριθμός Μητρώου Ασφάλισης (ΑΜΑ ή αριθμός ΕΦΚΑ) και Αριθμός Μητρώου Κοινωνικής Ασφάλισης (ΑΜΚΑ)</a:t>
            </a:r>
          </a:p>
          <a:p>
            <a:pPr>
              <a:lnSpc>
                <a:spcPct val="150000"/>
              </a:lnSpc>
              <a:buFont typeface="Wingdings" panose="05000000000000000000" pitchFamily="2" charset="2"/>
              <a:buChar char="Ø"/>
            </a:pPr>
            <a:r>
              <a:rPr lang="el-GR" b="1" dirty="0"/>
              <a:t>Φωτοαντίγραφο της 1ης σελίδας του βιβλιαρίου ενός τραπεζικού λογαριασμού σε οποιαδήποτε τράπεζα αρκεί να είστε ο/η 1ος/η δικαιούχος ή εκτύπωση από τη σελίδα e-banking όπου θα αναγράφεται το IBAN</a:t>
            </a:r>
            <a:endParaRPr lang="el-GR" dirty="0"/>
          </a:p>
        </p:txBody>
      </p:sp>
      <p:pic>
        <p:nvPicPr>
          <p:cNvPr id="3" name="Picture 2">
            <a:extLst>
              <a:ext uri="{FF2B5EF4-FFF2-40B4-BE49-F238E27FC236}">
                <a16:creationId xmlns:a16="http://schemas.microsoft.com/office/drawing/2014/main" id="{FD0CE94B-A4F9-E814-B9DE-3ABD5ABF4B8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3262438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303301" y="1242435"/>
            <a:ext cx="4962537" cy="3423632"/>
          </a:xfrm>
          <a:prstGeom prst="rect">
            <a:avLst/>
          </a:prstGeom>
        </p:spPr>
      </p:pic>
      <p:sp>
        <p:nvSpPr>
          <p:cNvPr id="6" name="Έλλειψη 4"/>
          <p:cNvSpPr/>
          <p:nvPr/>
        </p:nvSpPr>
        <p:spPr>
          <a:xfrm>
            <a:off x="4201393" y="1888407"/>
            <a:ext cx="1155691" cy="395803"/>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Rectangle 6"/>
          <p:cNvSpPr/>
          <p:nvPr/>
        </p:nvSpPr>
        <p:spPr>
          <a:xfrm>
            <a:off x="2292496" y="451258"/>
            <a:ext cx="7212231" cy="584775"/>
          </a:xfrm>
          <a:prstGeom prst="rect">
            <a:avLst/>
          </a:prstGeom>
        </p:spPr>
        <p:txBody>
          <a:bodyPr wrap="none">
            <a:spAutoFit/>
          </a:bodyPr>
          <a:lstStyle/>
          <a:p>
            <a:r>
              <a:rPr lang="el-GR" sz="3200" dirty="0">
                <a:solidFill>
                  <a:schemeClr val="bg2">
                    <a:lumMod val="25000"/>
                  </a:schemeClr>
                </a:solidFill>
                <a:latin typeface="+mj-lt"/>
              </a:rPr>
              <a:t>Ιστοσελίδα εύρεσης θέσεων ΑΤΛΑΣ (1)</a:t>
            </a:r>
            <a:endParaRPr lang="en-US" sz="3200" dirty="0">
              <a:solidFill>
                <a:schemeClr val="bg2">
                  <a:lumMod val="25000"/>
                </a:schemeClr>
              </a:solidFill>
              <a:latin typeface="+mj-lt"/>
            </a:endParaRPr>
          </a:p>
        </p:txBody>
      </p:sp>
      <p:pic>
        <p:nvPicPr>
          <p:cNvPr id="8" name="Picture 7"/>
          <p:cNvPicPr>
            <a:picLocks noChangeAspect="1"/>
          </p:cNvPicPr>
          <p:nvPr/>
        </p:nvPicPr>
        <p:blipFill>
          <a:blip r:embed="rId3"/>
          <a:stretch>
            <a:fillRect/>
          </a:stretch>
        </p:blipFill>
        <p:spPr>
          <a:xfrm>
            <a:off x="5357084" y="1225809"/>
            <a:ext cx="5710238" cy="3594444"/>
          </a:xfrm>
          <a:prstGeom prst="rect">
            <a:avLst/>
          </a:prstGeom>
        </p:spPr>
      </p:pic>
      <p:sp>
        <p:nvSpPr>
          <p:cNvPr id="9" name="Έλλειψη 4"/>
          <p:cNvSpPr/>
          <p:nvPr/>
        </p:nvSpPr>
        <p:spPr>
          <a:xfrm>
            <a:off x="8871658" y="2742276"/>
            <a:ext cx="1501832" cy="39069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11" name="Picture 10"/>
          <p:cNvPicPr>
            <a:picLocks noChangeAspect="1"/>
          </p:cNvPicPr>
          <p:nvPr/>
        </p:nvPicPr>
        <p:blipFill>
          <a:blip r:embed="rId4"/>
          <a:stretch>
            <a:fillRect/>
          </a:stretch>
        </p:blipFill>
        <p:spPr>
          <a:xfrm>
            <a:off x="2156203" y="4666067"/>
            <a:ext cx="3380358" cy="2100551"/>
          </a:xfrm>
          <a:prstGeom prst="rect">
            <a:avLst/>
          </a:prstGeom>
        </p:spPr>
      </p:pic>
      <p:sp>
        <p:nvSpPr>
          <p:cNvPr id="12" name="Curved Left Arrow 11"/>
          <p:cNvSpPr/>
          <p:nvPr/>
        </p:nvSpPr>
        <p:spPr>
          <a:xfrm>
            <a:off x="5674425" y="5171085"/>
            <a:ext cx="1024556" cy="1090513"/>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2" name="Picture 1">
            <a:extLst>
              <a:ext uri="{FF2B5EF4-FFF2-40B4-BE49-F238E27FC236}">
                <a16:creationId xmlns:a16="http://schemas.microsoft.com/office/drawing/2014/main" id="{44AD29D5-03E5-0E76-FE9D-A36E16BD613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4" name="TextBox 3">
            <a:extLst>
              <a:ext uri="{FF2B5EF4-FFF2-40B4-BE49-F238E27FC236}">
                <a16:creationId xmlns:a16="http://schemas.microsoft.com/office/drawing/2014/main" id="{4FEFF3EF-DBB7-4D2F-FECC-F22584BE78D5}"/>
              </a:ext>
            </a:extLst>
          </p:cNvPr>
          <p:cNvSpPr txBox="1"/>
          <p:nvPr/>
        </p:nvSpPr>
        <p:spPr>
          <a:xfrm>
            <a:off x="6919680" y="5010029"/>
            <a:ext cx="2585047" cy="369332"/>
          </a:xfrm>
          <a:prstGeom prst="rect">
            <a:avLst/>
          </a:prstGeom>
          <a:noFill/>
        </p:spPr>
        <p:txBody>
          <a:bodyPr wrap="square">
            <a:spAutoFit/>
          </a:bodyPr>
          <a:lstStyle/>
          <a:p>
            <a:r>
              <a:rPr lang="el-GR" dirty="0">
                <a:hlinkClick r:id="rId6"/>
              </a:rPr>
              <a:t>https://atlas.grnet.gr/</a:t>
            </a:r>
            <a:r>
              <a:rPr lang="el-GR" dirty="0"/>
              <a:t> </a:t>
            </a:r>
          </a:p>
        </p:txBody>
      </p:sp>
    </p:spTree>
    <p:extLst>
      <p:ext uri="{BB962C8B-B14F-4D97-AF65-F5344CB8AC3E}">
        <p14:creationId xmlns:p14="http://schemas.microsoft.com/office/powerpoint/2010/main" val="3612572395"/>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1453</TotalTime>
  <Words>1371</Words>
  <Application>Microsoft Office PowerPoint</Application>
  <PresentationFormat>Widescreen</PresentationFormat>
  <Paragraphs>121</Paragraphs>
  <Slides>21</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Cambria</vt:lpstr>
      <vt:lpstr>Trebuchet MS</vt:lpstr>
      <vt:lpstr>Wingdings</vt:lpstr>
      <vt:lpstr>Wingdings 3</vt:lpstr>
      <vt:lpstr>Facet</vt:lpstr>
      <vt:lpstr>PowerPoint Presentation</vt:lpstr>
      <vt:lpstr>Οφέλη Πρακτικής Άσκησης</vt:lpstr>
      <vt:lpstr>Τι ισχύει για το Τμήμα Οικονομικής και Διοίκησης Τουρισμού</vt:lpstr>
      <vt:lpstr>PowerPoint Presentation</vt:lpstr>
      <vt:lpstr>Επιλογή φορέων Π.Α </vt:lpstr>
      <vt:lpstr>Παρακολούθηση του προγράμματος Π.Α </vt:lpstr>
      <vt:lpstr>Διαδικασία Υλοποίησης Πρακτικής Άσκησης</vt:lpstr>
      <vt:lpstr>Απαραίτητα Δικαιολογητικά</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Σας ευχαριστώ πολύ!</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ΠΑΝΕΠΙΣΤΗΜΙΟ ΑΙΓΑΙΟΥ ΓΡΑΦΕΙΟ ΠΡΑΚΤΙΚΗΣ ΑΣΚΗΣΗΣ</dc:title>
  <dc:creator>Evodia Theodosia</dc:creator>
  <cp:lastModifiedBy>Kadrefi Athanasia</cp:lastModifiedBy>
  <cp:revision>204</cp:revision>
  <dcterms:created xsi:type="dcterms:W3CDTF">2019-03-13T09:56:18Z</dcterms:created>
  <dcterms:modified xsi:type="dcterms:W3CDTF">2024-03-20T11:14:01Z</dcterms:modified>
</cp:coreProperties>
</file>