
<file path=[Content_Types].xml><?xml version="1.0" encoding="utf-8"?>
<Types xmlns="http://schemas.openxmlformats.org/package/2006/content-types">
  <Default Extension="jfif" ContentType="image/jpeg"/>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753" r:id="rId1"/>
  </p:sldMasterIdLst>
  <p:notesMasterIdLst>
    <p:notesMasterId r:id="rId20"/>
  </p:notesMasterIdLst>
  <p:sldIdLst>
    <p:sldId id="257" r:id="rId2"/>
    <p:sldId id="297" r:id="rId3"/>
    <p:sldId id="314" r:id="rId4"/>
    <p:sldId id="315" r:id="rId5"/>
    <p:sldId id="316" r:id="rId6"/>
    <p:sldId id="310" r:id="rId7"/>
    <p:sldId id="311" r:id="rId8"/>
    <p:sldId id="313" r:id="rId9"/>
    <p:sldId id="317" r:id="rId10"/>
    <p:sldId id="312" r:id="rId11"/>
    <p:sldId id="320" r:id="rId12"/>
    <p:sldId id="319" r:id="rId13"/>
    <p:sldId id="318" r:id="rId14"/>
    <p:sldId id="281" r:id="rId15"/>
    <p:sldId id="322" r:id="rId16"/>
    <p:sldId id="323" r:id="rId17"/>
    <p:sldId id="324" r:id="rId18"/>
    <p:sldId id="284" r:id="rId1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82" d="100"/>
          <a:sy n="82" d="100"/>
        </p:scale>
        <p:origin x="672"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5BBF8AD-EDEF-4675-9C27-AA32E936A994}" type="doc">
      <dgm:prSet loTypeId="urn:microsoft.com/office/officeart/2009/3/layout/StepUpProcess" loCatId="process" qsTypeId="urn:microsoft.com/office/officeart/2005/8/quickstyle/simple1" qsCatId="simple" csTypeId="urn:microsoft.com/office/officeart/2005/8/colors/accent1_2" csCatId="accent1" phldr="1"/>
      <dgm:spPr/>
      <dgm:t>
        <a:bodyPr/>
        <a:lstStyle/>
        <a:p>
          <a:endParaRPr lang="el-GR"/>
        </a:p>
      </dgm:t>
    </dgm:pt>
    <dgm:pt modelId="{FAE8225B-CD23-4E5C-9E63-A6AA5C9A574A}">
      <dgm:prSet phldrT="[Text]"/>
      <dgm:spPr/>
      <dgm:t>
        <a:bodyPr/>
        <a:lstStyle/>
        <a:p>
          <a:r>
            <a:rPr lang="el-GR" b="1" dirty="0"/>
            <a:t>Δήλωση Μαθήματος &amp; Υποβολή Αιτήσεων/Δικαιολογητικών</a:t>
          </a:r>
          <a:r>
            <a:rPr lang="en-US" b="1" dirty="0"/>
            <a:t> </a:t>
          </a:r>
          <a:r>
            <a:rPr lang="el-GR" b="1" dirty="0"/>
            <a:t>στο Π.Σ</a:t>
          </a:r>
          <a:endParaRPr lang="el-GR" dirty="0"/>
        </a:p>
      </dgm:t>
    </dgm:pt>
    <dgm:pt modelId="{4C112C7A-5C44-44B9-994C-DE7094C2E801}" type="parTrans" cxnId="{76532F50-F63F-4E78-888B-736A2ED2E59E}">
      <dgm:prSet/>
      <dgm:spPr/>
      <dgm:t>
        <a:bodyPr/>
        <a:lstStyle/>
        <a:p>
          <a:endParaRPr lang="el-GR"/>
        </a:p>
      </dgm:t>
    </dgm:pt>
    <dgm:pt modelId="{A3A16068-B42C-425C-842E-C12E9D6CAE13}" type="sibTrans" cxnId="{76532F50-F63F-4E78-888B-736A2ED2E59E}">
      <dgm:prSet/>
      <dgm:spPr/>
      <dgm:t>
        <a:bodyPr/>
        <a:lstStyle/>
        <a:p>
          <a:endParaRPr lang="el-GR"/>
        </a:p>
      </dgm:t>
    </dgm:pt>
    <dgm:pt modelId="{174B42D6-AAEE-4327-AF5C-9A8A345002F3}">
      <dgm:prSet phldrT="[Text]"/>
      <dgm:spPr/>
      <dgm:t>
        <a:bodyPr/>
        <a:lstStyle/>
        <a:p>
          <a:r>
            <a:rPr lang="el-GR" b="1" dirty="0"/>
            <a:t>Αξιολόγηση αιτήσεων-Ανακοίνωση προσωρινών αποτελεσμάτων</a:t>
          </a:r>
          <a:endParaRPr lang="el-GR" dirty="0"/>
        </a:p>
      </dgm:t>
    </dgm:pt>
    <dgm:pt modelId="{B7C69631-727C-450F-BB83-B34DBD1B24DE}" type="parTrans" cxnId="{FFD2E60F-C76B-40A6-8EF6-1B7763F9BB97}">
      <dgm:prSet/>
      <dgm:spPr/>
      <dgm:t>
        <a:bodyPr/>
        <a:lstStyle/>
        <a:p>
          <a:endParaRPr lang="el-GR"/>
        </a:p>
      </dgm:t>
    </dgm:pt>
    <dgm:pt modelId="{D10CFCB2-1BCD-4668-88DA-A0B316DA7B5B}" type="sibTrans" cxnId="{FFD2E60F-C76B-40A6-8EF6-1B7763F9BB97}">
      <dgm:prSet/>
      <dgm:spPr/>
      <dgm:t>
        <a:bodyPr/>
        <a:lstStyle/>
        <a:p>
          <a:endParaRPr lang="el-GR"/>
        </a:p>
      </dgm:t>
    </dgm:pt>
    <dgm:pt modelId="{65B8C3E1-32FC-4669-AB40-37A0C58C6E4F}">
      <dgm:prSet phldrT="[Text]"/>
      <dgm:spPr/>
      <dgm:t>
        <a:bodyPr/>
        <a:lstStyle/>
        <a:p>
          <a:r>
            <a:rPr lang="el-GR" b="1" dirty="0"/>
            <a:t>Αξιολόγηση τυχόν ενστάσεων</a:t>
          </a:r>
          <a:endParaRPr lang="el-GR" dirty="0"/>
        </a:p>
      </dgm:t>
    </dgm:pt>
    <dgm:pt modelId="{02AB14C9-DAAD-442D-A403-F839AED69D49}" type="parTrans" cxnId="{AF2E151D-92A8-46DD-AE5B-3C43E6FCA56A}">
      <dgm:prSet/>
      <dgm:spPr/>
      <dgm:t>
        <a:bodyPr/>
        <a:lstStyle/>
        <a:p>
          <a:endParaRPr lang="el-GR"/>
        </a:p>
      </dgm:t>
    </dgm:pt>
    <dgm:pt modelId="{DDDC970D-D5CD-40B5-A105-9924A661979C}" type="sibTrans" cxnId="{AF2E151D-92A8-46DD-AE5B-3C43E6FCA56A}">
      <dgm:prSet/>
      <dgm:spPr/>
      <dgm:t>
        <a:bodyPr/>
        <a:lstStyle/>
        <a:p>
          <a:endParaRPr lang="el-GR"/>
        </a:p>
      </dgm:t>
    </dgm:pt>
    <dgm:pt modelId="{2EA199A0-964F-4385-8BEA-BCBE8CC48602}">
      <dgm:prSet/>
      <dgm:spPr/>
      <dgm:t>
        <a:bodyPr/>
        <a:lstStyle/>
        <a:p>
          <a:r>
            <a:rPr lang="el-GR" b="1"/>
            <a:t>Ανακοίνωση οριστικών αποτελεσμάτων και επιλογή ασκούμενων</a:t>
          </a:r>
          <a:endParaRPr lang="en-US" dirty="0"/>
        </a:p>
      </dgm:t>
    </dgm:pt>
    <dgm:pt modelId="{19EC03B7-A563-4518-8E33-34C11BCAD2CE}" type="parTrans" cxnId="{88AF8DF5-6BAD-418B-9345-CDD9385332DA}">
      <dgm:prSet/>
      <dgm:spPr/>
      <dgm:t>
        <a:bodyPr/>
        <a:lstStyle/>
        <a:p>
          <a:endParaRPr lang="el-GR"/>
        </a:p>
      </dgm:t>
    </dgm:pt>
    <dgm:pt modelId="{C129E6F5-D49E-4CB0-B527-57AC263E8429}" type="sibTrans" cxnId="{88AF8DF5-6BAD-418B-9345-CDD9385332DA}">
      <dgm:prSet/>
      <dgm:spPr/>
      <dgm:t>
        <a:bodyPr/>
        <a:lstStyle/>
        <a:p>
          <a:endParaRPr lang="el-GR"/>
        </a:p>
      </dgm:t>
    </dgm:pt>
    <dgm:pt modelId="{15FA5C1A-CA4D-4081-A236-CF05076134DB}">
      <dgm:prSet/>
      <dgm:spPr/>
      <dgm:t>
        <a:bodyPr/>
        <a:lstStyle/>
        <a:p>
          <a:r>
            <a:rPr lang="el-GR" b="1" dirty="0"/>
            <a:t>Υλοποίηση Πρακτικής Άσκησης και Υποβολή Αξιολόγησης του προγράμματος</a:t>
          </a:r>
          <a:endParaRPr lang="en-US" dirty="0"/>
        </a:p>
      </dgm:t>
    </dgm:pt>
    <dgm:pt modelId="{B2A552AB-1A77-41DD-B906-5DB8E12FE3CE}" type="parTrans" cxnId="{D8ED532F-F289-4589-9840-AC6CB573F9A1}">
      <dgm:prSet/>
      <dgm:spPr/>
      <dgm:t>
        <a:bodyPr/>
        <a:lstStyle/>
        <a:p>
          <a:endParaRPr lang="el-GR"/>
        </a:p>
      </dgm:t>
    </dgm:pt>
    <dgm:pt modelId="{D8D9281F-DA50-4209-87C0-49010B179D4E}" type="sibTrans" cxnId="{D8ED532F-F289-4589-9840-AC6CB573F9A1}">
      <dgm:prSet/>
      <dgm:spPr/>
      <dgm:t>
        <a:bodyPr/>
        <a:lstStyle/>
        <a:p>
          <a:endParaRPr lang="el-GR"/>
        </a:p>
      </dgm:t>
    </dgm:pt>
    <dgm:pt modelId="{88C7A125-3052-48D9-92A9-644208928E68}" type="pres">
      <dgm:prSet presAssocID="{65BBF8AD-EDEF-4675-9C27-AA32E936A994}" presName="rootnode" presStyleCnt="0">
        <dgm:presLayoutVars>
          <dgm:chMax/>
          <dgm:chPref/>
          <dgm:dir/>
          <dgm:animLvl val="lvl"/>
        </dgm:presLayoutVars>
      </dgm:prSet>
      <dgm:spPr/>
    </dgm:pt>
    <dgm:pt modelId="{C58DD3EC-6E14-4305-BD7F-BA7B2505ABA7}" type="pres">
      <dgm:prSet presAssocID="{FAE8225B-CD23-4E5C-9E63-A6AA5C9A574A}" presName="composite" presStyleCnt="0"/>
      <dgm:spPr/>
    </dgm:pt>
    <dgm:pt modelId="{E376E4F2-069F-48EB-B4DD-605B11F9FEEB}" type="pres">
      <dgm:prSet presAssocID="{FAE8225B-CD23-4E5C-9E63-A6AA5C9A574A}" presName="LShape" presStyleLbl="alignNode1" presStyleIdx="0" presStyleCnt="9"/>
      <dgm:spPr/>
    </dgm:pt>
    <dgm:pt modelId="{C9F053FA-6BD2-48D3-B1B1-9D584494B4C2}" type="pres">
      <dgm:prSet presAssocID="{FAE8225B-CD23-4E5C-9E63-A6AA5C9A574A}" presName="ParentText" presStyleLbl="revTx" presStyleIdx="0" presStyleCnt="5">
        <dgm:presLayoutVars>
          <dgm:chMax val="0"/>
          <dgm:chPref val="0"/>
          <dgm:bulletEnabled val="1"/>
        </dgm:presLayoutVars>
      </dgm:prSet>
      <dgm:spPr/>
    </dgm:pt>
    <dgm:pt modelId="{8B2CCB62-FA43-4851-A151-F62B59A723EE}" type="pres">
      <dgm:prSet presAssocID="{FAE8225B-CD23-4E5C-9E63-A6AA5C9A574A}" presName="Triangle" presStyleLbl="alignNode1" presStyleIdx="1" presStyleCnt="9"/>
      <dgm:spPr/>
    </dgm:pt>
    <dgm:pt modelId="{672300E1-2DA9-4A10-81A1-841332877FAD}" type="pres">
      <dgm:prSet presAssocID="{A3A16068-B42C-425C-842E-C12E9D6CAE13}" presName="sibTrans" presStyleCnt="0"/>
      <dgm:spPr/>
    </dgm:pt>
    <dgm:pt modelId="{62162F3D-F547-4D5C-9EA2-0A9554A6EC4E}" type="pres">
      <dgm:prSet presAssocID="{A3A16068-B42C-425C-842E-C12E9D6CAE13}" presName="space" presStyleCnt="0"/>
      <dgm:spPr/>
    </dgm:pt>
    <dgm:pt modelId="{E6008519-372C-4C2F-A385-831D0E8A0A6D}" type="pres">
      <dgm:prSet presAssocID="{174B42D6-AAEE-4327-AF5C-9A8A345002F3}" presName="composite" presStyleCnt="0"/>
      <dgm:spPr/>
    </dgm:pt>
    <dgm:pt modelId="{96B3D297-5077-4325-BDDA-9444133F32EC}" type="pres">
      <dgm:prSet presAssocID="{174B42D6-AAEE-4327-AF5C-9A8A345002F3}" presName="LShape" presStyleLbl="alignNode1" presStyleIdx="2" presStyleCnt="9"/>
      <dgm:spPr/>
    </dgm:pt>
    <dgm:pt modelId="{2FC1336C-073A-4299-81EA-45BBFBA8ACA5}" type="pres">
      <dgm:prSet presAssocID="{174B42D6-AAEE-4327-AF5C-9A8A345002F3}" presName="ParentText" presStyleLbl="revTx" presStyleIdx="1" presStyleCnt="5">
        <dgm:presLayoutVars>
          <dgm:chMax val="0"/>
          <dgm:chPref val="0"/>
          <dgm:bulletEnabled val="1"/>
        </dgm:presLayoutVars>
      </dgm:prSet>
      <dgm:spPr/>
    </dgm:pt>
    <dgm:pt modelId="{B1E711E2-28C4-4685-A972-D1CD1E43D99C}" type="pres">
      <dgm:prSet presAssocID="{174B42D6-AAEE-4327-AF5C-9A8A345002F3}" presName="Triangle" presStyleLbl="alignNode1" presStyleIdx="3" presStyleCnt="9"/>
      <dgm:spPr/>
    </dgm:pt>
    <dgm:pt modelId="{CB78B363-5AC3-48B8-91B1-FA69E7220127}" type="pres">
      <dgm:prSet presAssocID="{D10CFCB2-1BCD-4668-88DA-A0B316DA7B5B}" presName="sibTrans" presStyleCnt="0"/>
      <dgm:spPr/>
    </dgm:pt>
    <dgm:pt modelId="{CB3C35B5-BFFC-40FC-A061-085C09AD3811}" type="pres">
      <dgm:prSet presAssocID="{D10CFCB2-1BCD-4668-88DA-A0B316DA7B5B}" presName="space" presStyleCnt="0"/>
      <dgm:spPr/>
    </dgm:pt>
    <dgm:pt modelId="{DECB2326-B6C1-4882-87D2-8C1B5A4D993C}" type="pres">
      <dgm:prSet presAssocID="{65B8C3E1-32FC-4669-AB40-37A0C58C6E4F}" presName="composite" presStyleCnt="0"/>
      <dgm:spPr/>
    </dgm:pt>
    <dgm:pt modelId="{C31FF1FD-7882-4466-948B-DD5090A19B07}" type="pres">
      <dgm:prSet presAssocID="{65B8C3E1-32FC-4669-AB40-37A0C58C6E4F}" presName="LShape" presStyleLbl="alignNode1" presStyleIdx="4" presStyleCnt="9"/>
      <dgm:spPr/>
    </dgm:pt>
    <dgm:pt modelId="{EEF0D056-197D-4794-B866-FCA5AA5DC2A7}" type="pres">
      <dgm:prSet presAssocID="{65B8C3E1-32FC-4669-AB40-37A0C58C6E4F}" presName="ParentText" presStyleLbl="revTx" presStyleIdx="2" presStyleCnt="5">
        <dgm:presLayoutVars>
          <dgm:chMax val="0"/>
          <dgm:chPref val="0"/>
          <dgm:bulletEnabled val="1"/>
        </dgm:presLayoutVars>
      </dgm:prSet>
      <dgm:spPr/>
    </dgm:pt>
    <dgm:pt modelId="{D951BC32-9551-4E04-8925-CD03BC6981B9}" type="pres">
      <dgm:prSet presAssocID="{65B8C3E1-32FC-4669-AB40-37A0C58C6E4F}" presName="Triangle" presStyleLbl="alignNode1" presStyleIdx="5" presStyleCnt="9"/>
      <dgm:spPr/>
    </dgm:pt>
    <dgm:pt modelId="{03873A0F-86EB-4B0A-BACF-18CAFC5688F6}" type="pres">
      <dgm:prSet presAssocID="{DDDC970D-D5CD-40B5-A105-9924A661979C}" presName="sibTrans" presStyleCnt="0"/>
      <dgm:spPr/>
    </dgm:pt>
    <dgm:pt modelId="{DA1B146B-D8F4-4A61-BA8B-F8C309F370AB}" type="pres">
      <dgm:prSet presAssocID="{DDDC970D-D5CD-40B5-A105-9924A661979C}" presName="space" presStyleCnt="0"/>
      <dgm:spPr/>
    </dgm:pt>
    <dgm:pt modelId="{A7DAD45A-BAA0-4FFF-BF09-F9E5349B197B}" type="pres">
      <dgm:prSet presAssocID="{2EA199A0-964F-4385-8BEA-BCBE8CC48602}" presName="composite" presStyleCnt="0"/>
      <dgm:spPr/>
    </dgm:pt>
    <dgm:pt modelId="{CD3B7F0E-CDE8-4ACC-A5C0-6495E9250EBE}" type="pres">
      <dgm:prSet presAssocID="{2EA199A0-964F-4385-8BEA-BCBE8CC48602}" presName="LShape" presStyleLbl="alignNode1" presStyleIdx="6" presStyleCnt="9"/>
      <dgm:spPr/>
    </dgm:pt>
    <dgm:pt modelId="{BDF52AEF-5DBA-4910-94D0-1EE4408C4792}" type="pres">
      <dgm:prSet presAssocID="{2EA199A0-964F-4385-8BEA-BCBE8CC48602}" presName="ParentText" presStyleLbl="revTx" presStyleIdx="3" presStyleCnt="5">
        <dgm:presLayoutVars>
          <dgm:chMax val="0"/>
          <dgm:chPref val="0"/>
          <dgm:bulletEnabled val="1"/>
        </dgm:presLayoutVars>
      </dgm:prSet>
      <dgm:spPr/>
    </dgm:pt>
    <dgm:pt modelId="{5C50EF12-D455-4BA5-8433-E8A9C176EE8F}" type="pres">
      <dgm:prSet presAssocID="{2EA199A0-964F-4385-8BEA-BCBE8CC48602}" presName="Triangle" presStyleLbl="alignNode1" presStyleIdx="7" presStyleCnt="9"/>
      <dgm:spPr/>
    </dgm:pt>
    <dgm:pt modelId="{3F7FCEF9-364A-40E9-9174-D3F794BA6D6E}" type="pres">
      <dgm:prSet presAssocID="{C129E6F5-D49E-4CB0-B527-57AC263E8429}" presName="sibTrans" presStyleCnt="0"/>
      <dgm:spPr/>
    </dgm:pt>
    <dgm:pt modelId="{2F95E18E-71F8-4A72-A49A-B6775F03E63A}" type="pres">
      <dgm:prSet presAssocID="{C129E6F5-D49E-4CB0-B527-57AC263E8429}" presName="space" presStyleCnt="0"/>
      <dgm:spPr/>
    </dgm:pt>
    <dgm:pt modelId="{E4B13EAA-4C64-4DA2-9853-56486C5CBC80}" type="pres">
      <dgm:prSet presAssocID="{15FA5C1A-CA4D-4081-A236-CF05076134DB}" presName="composite" presStyleCnt="0"/>
      <dgm:spPr/>
    </dgm:pt>
    <dgm:pt modelId="{E970EAA8-5C6A-4F24-B576-9162CF60DAC2}" type="pres">
      <dgm:prSet presAssocID="{15FA5C1A-CA4D-4081-A236-CF05076134DB}" presName="LShape" presStyleLbl="alignNode1" presStyleIdx="8" presStyleCnt="9"/>
      <dgm:spPr/>
    </dgm:pt>
    <dgm:pt modelId="{EFB7F050-62A8-4C45-89C5-984747E379F6}" type="pres">
      <dgm:prSet presAssocID="{15FA5C1A-CA4D-4081-A236-CF05076134DB}" presName="ParentText" presStyleLbl="revTx" presStyleIdx="4" presStyleCnt="5">
        <dgm:presLayoutVars>
          <dgm:chMax val="0"/>
          <dgm:chPref val="0"/>
          <dgm:bulletEnabled val="1"/>
        </dgm:presLayoutVars>
      </dgm:prSet>
      <dgm:spPr/>
    </dgm:pt>
  </dgm:ptLst>
  <dgm:cxnLst>
    <dgm:cxn modelId="{9DC1CB05-E158-4EF4-ABEA-57445A1CDD31}" type="presOf" srcId="{174B42D6-AAEE-4327-AF5C-9A8A345002F3}" destId="{2FC1336C-073A-4299-81EA-45BBFBA8ACA5}" srcOrd="0" destOrd="0" presId="urn:microsoft.com/office/officeart/2009/3/layout/StepUpProcess"/>
    <dgm:cxn modelId="{FFD2E60F-C76B-40A6-8EF6-1B7763F9BB97}" srcId="{65BBF8AD-EDEF-4675-9C27-AA32E936A994}" destId="{174B42D6-AAEE-4327-AF5C-9A8A345002F3}" srcOrd="1" destOrd="0" parTransId="{B7C69631-727C-450F-BB83-B34DBD1B24DE}" sibTransId="{D10CFCB2-1BCD-4668-88DA-A0B316DA7B5B}"/>
    <dgm:cxn modelId="{AF2E151D-92A8-46DD-AE5B-3C43E6FCA56A}" srcId="{65BBF8AD-EDEF-4675-9C27-AA32E936A994}" destId="{65B8C3E1-32FC-4669-AB40-37A0C58C6E4F}" srcOrd="2" destOrd="0" parTransId="{02AB14C9-DAAD-442D-A403-F839AED69D49}" sibTransId="{DDDC970D-D5CD-40B5-A105-9924A661979C}"/>
    <dgm:cxn modelId="{C443032E-0829-40A4-8D44-4C99174B0F91}" type="presOf" srcId="{65B8C3E1-32FC-4669-AB40-37A0C58C6E4F}" destId="{EEF0D056-197D-4794-B866-FCA5AA5DC2A7}" srcOrd="0" destOrd="0" presId="urn:microsoft.com/office/officeart/2009/3/layout/StepUpProcess"/>
    <dgm:cxn modelId="{D8ED532F-F289-4589-9840-AC6CB573F9A1}" srcId="{65BBF8AD-EDEF-4675-9C27-AA32E936A994}" destId="{15FA5C1A-CA4D-4081-A236-CF05076134DB}" srcOrd="4" destOrd="0" parTransId="{B2A552AB-1A77-41DD-B906-5DB8E12FE3CE}" sibTransId="{D8D9281F-DA50-4209-87C0-49010B179D4E}"/>
    <dgm:cxn modelId="{59DBFB3A-4CBC-467E-A48C-D64ECB199E4F}" type="presOf" srcId="{FAE8225B-CD23-4E5C-9E63-A6AA5C9A574A}" destId="{C9F053FA-6BD2-48D3-B1B1-9D584494B4C2}" srcOrd="0" destOrd="0" presId="urn:microsoft.com/office/officeart/2009/3/layout/StepUpProcess"/>
    <dgm:cxn modelId="{76532F50-F63F-4E78-888B-736A2ED2E59E}" srcId="{65BBF8AD-EDEF-4675-9C27-AA32E936A994}" destId="{FAE8225B-CD23-4E5C-9E63-A6AA5C9A574A}" srcOrd="0" destOrd="0" parTransId="{4C112C7A-5C44-44B9-994C-DE7094C2E801}" sibTransId="{A3A16068-B42C-425C-842E-C12E9D6CAE13}"/>
    <dgm:cxn modelId="{F880D0B4-9765-435E-A5BA-9F759F10A9C7}" type="presOf" srcId="{65BBF8AD-EDEF-4675-9C27-AA32E936A994}" destId="{88C7A125-3052-48D9-92A9-644208928E68}" srcOrd="0" destOrd="0" presId="urn:microsoft.com/office/officeart/2009/3/layout/StepUpProcess"/>
    <dgm:cxn modelId="{0ABC5CE7-CDCA-47EB-AAB7-21053632D235}" type="presOf" srcId="{2EA199A0-964F-4385-8BEA-BCBE8CC48602}" destId="{BDF52AEF-5DBA-4910-94D0-1EE4408C4792}" srcOrd="0" destOrd="0" presId="urn:microsoft.com/office/officeart/2009/3/layout/StepUpProcess"/>
    <dgm:cxn modelId="{88AF8DF5-6BAD-418B-9345-CDD9385332DA}" srcId="{65BBF8AD-EDEF-4675-9C27-AA32E936A994}" destId="{2EA199A0-964F-4385-8BEA-BCBE8CC48602}" srcOrd="3" destOrd="0" parTransId="{19EC03B7-A563-4518-8E33-34C11BCAD2CE}" sibTransId="{C129E6F5-D49E-4CB0-B527-57AC263E8429}"/>
    <dgm:cxn modelId="{1118A1FD-7135-4812-81ED-CB9595D91268}" type="presOf" srcId="{15FA5C1A-CA4D-4081-A236-CF05076134DB}" destId="{EFB7F050-62A8-4C45-89C5-984747E379F6}" srcOrd="0" destOrd="0" presId="urn:microsoft.com/office/officeart/2009/3/layout/StepUpProcess"/>
    <dgm:cxn modelId="{272B3504-7E51-4AC0-9A5B-F5E9F3C6FA09}" type="presParOf" srcId="{88C7A125-3052-48D9-92A9-644208928E68}" destId="{C58DD3EC-6E14-4305-BD7F-BA7B2505ABA7}" srcOrd="0" destOrd="0" presId="urn:microsoft.com/office/officeart/2009/3/layout/StepUpProcess"/>
    <dgm:cxn modelId="{4C6A2CAF-2776-453E-A842-F0F5CB1C27F8}" type="presParOf" srcId="{C58DD3EC-6E14-4305-BD7F-BA7B2505ABA7}" destId="{E376E4F2-069F-48EB-B4DD-605B11F9FEEB}" srcOrd="0" destOrd="0" presId="urn:microsoft.com/office/officeart/2009/3/layout/StepUpProcess"/>
    <dgm:cxn modelId="{D1EC8209-2A04-4AF2-9AD9-EDB359A27BAE}" type="presParOf" srcId="{C58DD3EC-6E14-4305-BD7F-BA7B2505ABA7}" destId="{C9F053FA-6BD2-48D3-B1B1-9D584494B4C2}" srcOrd="1" destOrd="0" presId="urn:microsoft.com/office/officeart/2009/3/layout/StepUpProcess"/>
    <dgm:cxn modelId="{0DEB5ADE-7A7B-4E7F-992A-A91AF9040325}" type="presParOf" srcId="{C58DD3EC-6E14-4305-BD7F-BA7B2505ABA7}" destId="{8B2CCB62-FA43-4851-A151-F62B59A723EE}" srcOrd="2" destOrd="0" presId="urn:microsoft.com/office/officeart/2009/3/layout/StepUpProcess"/>
    <dgm:cxn modelId="{5CC5CBC8-43C4-42CE-A405-8064A9B590B0}" type="presParOf" srcId="{88C7A125-3052-48D9-92A9-644208928E68}" destId="{672300E1-2DA9-4A10-81A1-841332877FAD}" srcOrd="1" destOrd="0" presId="urn:microsoft.com/office/officeart/2009/3/layout/StepUpProcess"/>
    <dgm:cxn modelId="{1B39D943-B2B3-4F92-8773-5080830C9C92}" type="presParOf" srcId="{672300E1-2DA9-4A10-81A1-841332877FAD}" destId="{62162F3D-F547-4D5C-9EA2-0A9554A6EC4E}" srcOrd="0" destOrd="0" presId="urn:microsoft.com/office/officeart/2009/3/layout/StepUpProcess"/>
    <dgm:cxn modelId="{4A33CEFC-BE9B-4DD6-AFC6-2FCBB27EAE25}" type="presParOf" srcId="{88C7A125-3052-48D9-92A9-644208928E68}" destId="{E6008519-372C-4C2F-A385-831D0E8A0A6D}" srcOrd="2" destOrd="0" presId="urn:microsoft.com/office/officeart/2009/3/layout/StepUpProcess"/>
    <dgm:cxn modelId="{C2D3231D-848C-4FB7-BDF7-27F845ECFBD2}" type="presParOf" srcId="{E6008519-372C-4C2F-A385-831D0E8A0A6D}" destId="{96B3D297-5077-4325-BDDA-9444133F32EC}" srcOrd="0" destOrd="0" presId="urn:microsoft.com/office/officeart/2009/3/layout/StepUpProcess"/>
    <dgm:cxn modelId="{5C960CE8-2411-48D1-AF55-0FE9B359E1FD}" type="presParOf" srcId="{E6008519-372C-4C2F-A385-831D0E8A0A6D}" destId="{2FC1336C-073A-4299-81EA-45BBFBA8ACA5}" srcOrd="1" destOrd="0" presId="urn:microsoft.com/office/officeart/2009/3/layout/StepUpProcess"/>
    <dgm:cxn modelId="{972CA1E4-0195-4879-9F64-620066F5C0E2}" type="presParOf" srcId="{E6008519-372C-4C2F-A385-831D0E8A0A6D}" destId="{B1E711E2-28C4-4685-A972-D1CD1E43D99C}" srcOrd="2" destOrd="0" presId="urn:microsoft.com/office/officeart/2009/3/layout/StepUpProcess"/>
    <dgm:cxn modelId="{2A5A26EE-AA8D-47D2-B2FD-0019338873D5}" type="presParOf" srcId="{88C7A125-3052-48D9-92A9-644208928E68}" destId="{CB78B363-5AC3-48B8-91B1-FA69E7220127}" srcOrd="3" destOrd="0" presId="urn:microsoft.com/office/officeart/2009/3/layout/StepUpProcess"/>
    <dgm:cxn modelId="{C145BB0C-B411-4304-B2FB-0BBC7AF9B493}" type="presParOf" srcId="{CB78B363-5AC3-48B8-91B1-FA69E7220127}" destId="{CB3C35B5-BFFC-40FC-A061-085C09AD3811}" srcOrd="0" destOrd="0" presId="urn:microsoft.com/office/officeart/2009/3/layout/StepUpProcess"/>
    <dgm:cxn modelId="{D4979FD0-5ECA-48A2-8390-FDCB1EF98A96}" type="presParOf" srcId="{88C7A125-3052-48D9-92A9-644208928E68}" destId="{DECB2326-B6C1-4882-87D2-8C1B5A4D993C}" srcOrd="4" destOrd="0" presId="urn:microsoft.com/office/officeart/2009/3/layout/StepUpProcess"/>
    <dgm:cxn modelId="{93704966-9D10-4174-AB54-67DC2691E908}" type="presParOf" srcId="{DECB2326-B6C1-4882-87D2-8C1B5A4D993C}" destId="{C31FF1FD-7882-4466-948B-DD5090A19B07}" srcOrd="0" destOrd="0" presId="urn:microsoft.com/office/officeart/2009/3/layout/StepUpProcess"/>
    <dgm:cxn modelId="{B52D871C-62E7-4E3D-82EA-2C3734427DD7}" type="presParOf" srcId="{DECB2326-B6C1-4882-87D2-8C1B5A4D993C}" destId="{EEF0D056-197D-4794-B866-FCA5AA5DC2A7}" srcOrd="1" destOrd="0" presId="urn:microsoft.com/office/officeart/2009/3/layout/StepUpProcess"/>
    <dgm:cxn modelId="{C2836718-0838-410D-8FDD-8BF03BE9580C}" type="presParOf" srcId="{DECB2326-B6C1-4882-87D2-8C1B5A4D993C}" destId="{D951BC32-9551-4E04-8925-CD03BC6981B9}" srcOrd="2" destOrd="0" presId="urn:microsoft.com/office/officeart/2009/3/layout/StepUpProcess"/>
    <dgm:cxn modelId="{7DC55D12-B72E-4FB9-8B6E-6ACB2B6544FE}" type="presParOf" srcId="{88C7A125-3052-48D9-92A9-644208928E68}" destId="{03873A0F-86EB-4B0A-BACF-18CAFC5688F6}" srcOrd="5" destOrd="0" presId="urn:microsoft.com/office/officeart/2009/3/layout/StepUpProcess"/>
    <dgm:cxn modelId="{C13F5081-A212-4959-99CE-91CAB995BDC5}" type="presParOf" srcId="{03873A0F-86EB-4B0A-BACF-18CAFC5688F6}" destId="{DA1B146B-D8F4-4A61-BA8B-F8C309F370AB}" srcOrd="0" destOrd="0" presId="urn:microsoft.com/office/officeart/2009/3/layout/StepUpProcess"/>
    <dgm:cxn modelId="{4A0CB182-CEAA-4681-BC15-757B04F32049}" type="presParOf" srcId="{88C7A125-3052-48D9-92A9-644208928E68}" destId="{A7DAD45A-BAA0-4FFF-BF09-F9E5349B197B}" srcOrd="6" destOrd="0" presId="urn:microsoft.com/office/officeart/2009/3/layout/StepUpProcess"/>
    <dgm:cxn modelId="{D4608BE8-5D4B-4CE7-A262-42EE1AA347E3}" type="presParOf" srcId="{A7DAD45A-BAA0-4FFF-BF09-F9E5349B197B}" destId="{CD3B7F0E-CDE8-4ACC-A5C0-6495E9250EBE}" srcOrd="0" destOrd="0" presId="urn:microsoft.com/office/officeart/2009/3/layout/StepUpProcess"/>
    <dgm:cxn modelId="{C0D13754-D39B-46F8-8319-72927D051A45}" type="presParOf" srcId="{A7DAD45A-BAA0-4FFF-BF09-F9E5349B197B}" destId="{BDF52AEF-5DBA-4910-94D0-1EE4408C4792}" srcOrd="1" destOrd="0" presId="urn:microsoft.com/office/officeart/2009/3/layout/StepUpProcess"/>
    <dgm:cxn modelId="{D35D3504-12C7-4530-9563-59703209ECEC}" type="presParOf" srcId="{A7DAD45A-BAA0-4FFF-BF09-F9E5349B197B}" destId="{5C50EF12-D455-4BA5-8433-E8A9C176EE8F}" srcOrd="2" destOrd="0" presId="urn:microsoft.com/office/officeart/2009/3/layout/StepUpProcess"/>
    <dgm:cxn modelId="{367C357D-36AF-4378-B6DB-1CF724B72172}" type="presParOf" srcId="{88C7A125-3052-48D9-92A9-644208928E68}" destId="{3F7FCEF9-364A-40E9-9174-D3F794BA6D6E}" srcOrd="7" destOrd="0" presId="urn:microsoft.com/office/officeart/2009/3/layout/StepUpProcess"/>
    <dgm:cxn modelId="{996B7909-60B3-42F4-8CB9-7DB4FA8391A6}" type="presParOf" srcId="{3F7FCEF9-364A-40E9-9174-D3F794BA6D6E}" destId="{2F95E18E-71F8-4A72-A49A-B6775F03E63A}" srcOrd="0" destOrd="0" presId="urn:microsoft.com/office/officeart/2009/3/layout/StepUpProcess"/>
    <dgm:cxn modelId="{CD10C14B-2693-4ABA-BB3B-941E91AA98F7}" type="presParOf" srcId="{88C7A125-3052-48D9-92A9-644208928E68}" destId="{E4B13EAA-4C64-4DA2-9853-56486C5CBC80}" srcOrd="8" destOrd="0" presId="urn:microsoft.com/office/officeart/2009/3/layout/StepUpProcess"/>
    <dgm:cxn modelId="{51D5F900-D049-4A4E-89D9-8E020166422E}" type="presParOf" srcId="{E4B13EAA-4C64-4DA2-9853-56486C5CBC80}" destId="{E970EAA8-5C6A-4F24-B576-9162CF60DAC2}" srcOrd="0" destOrd="0" presId="urn:microsoft.com/office/officeart/2009/3/layout/StepUpProcess"/>
    <dgm:cxn modelId="{525164BD-D2F3-4D43-BE5F-494A8880C5E4}" type="presParOf" srcId="{E4B13EAA-4C64-4DA2-9853-56486C5CBC80}" destId="{EFB7F050-62A8-4C45-89C5-984747E379F6}" srcOrd="1" destOrd="0" presId="urn:microsoft.com/office/officeart/2009/3/layout/StepUpProcess"/>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376E4F2-069F-48EB-B4DD-605B11F9FEEB}">
      <dsp:nvSpPr>
        <dsp:cNvPr id="0" name=""/>
        <dsp:cNvSpPr/>
      </dsp:nvSpPr>
      <dsp:spPr>
        <a:xfrm rot="5400000">
          <a:off x="352837" y="1838151"/>
          <a:ext cx="1054073" cy="1753955"/>
        </a:xfrm>
        <a:prstGeom prst="corner">
          <a:avLst>
            <a:gd name="adj1" fmla="val 16120"/>
            <a:gd name="adj2" fmla="val 16110"/>
          </a:avLst>
        </a:prstGeom>
        <a:solidFill>
          <a:schemeClr val="accent1">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9F053FA-6BD2-48D3-B1B1-9D584494B4C2}">
      <dsp:nvSpPr>
        <dsp:cNvPr id="0" name=""/>
        <dsp:cNvSpPr/>
      </dsp:nvSpPr>
      <dsp:spPr>
        <a:xfrm>
          <a:off x="176886" y="2362206"/>
          <a:ext cx="1583480" cy="138801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4290" tIns="34290" rIns="34290" bIns="34290" numCol="1" spcCol="1270" anchor="t" anchorCtr="0">
          <a:noAutofit/>
        </a:bodyPr>
        <a:lstStyle/>
        <a:p>
          <a:pPr marL="0" lvl="0" indent="0" algn="l" defTabSz="400050">
            <a:lnSpc>
              <a:spcPct val="90000"/>
            </a:lnSpc>
            <a:spcBef>
              <a:spcPct val="0"/>
            </a:spcBef>
            <a:spcAft>
              <a:spcPct val="35000"/>
            </a:spcAft>
            <a:buNone/>
          </a:pPr>
          <a:r>
            <a:rPr lang="el-GR" sz="900" b="1" kern="1200" dirty="0"/>
            <a:t>Δήλωση Μαθήματος &amp; Υποβολή Αιτήσεων/Δικαιολογητικών</a:t>
          </a:r>
          <a:r>
            <a:rPr lang="en-US" sz="900" b="1" kern="1200" dirty="0"/>
            <a:t> </a:t>
          </a:r>
          <a:r>
            <a:rPr lang="el-GR" sz="900" b="1" kern="1200" dirty="0"/>
            <a:t>στο Π.Σ</a:t>
          </a:r>
          <a:endParaRPr lang="el-GR" sz="900" kern="1200" dirty="0"/>
        </a:p>
      </dsp:txBody>
      <dsp:txXfrm>
        <a:off x="176886" y="2362206"/>
        <a:ext cx="1583480" cy="1388013"/>
      </dsp:txXfrm>
    </dsp:sp>
    <dsp:sp modelId="{8B2CCB62-FA43-4851-A151-F62B59A723EE}">
      <dsp:nvSpPr>
        <dsp:cNvPr id="0" name=""/>
        <dsp:cNvSpPr/>
      </dsp:nvSpPr>
      <dsp:spPr>
        <a:xfrm>
          <a:off x="1461597" y="1709023"/>
          <a:ext cx="298769" cy="298769"/>
        </a:xfrm>
        <a:prstGeom prst="triangle">
          <a:avLst>
            <a:gd name="adj" fmla="val 100000"/>
          </a:avLst>
        </a:prstGeom>
        <a:solidFill>
          <a:schemeClr val="accent1">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6B3D297-5077-4325-BDDA-9444133F32EC}">
      <dsp:nvSpPr>
        <dsp:cNvPr id="0" name=""/>
        <dsp:cNvSpPr/>
      </dsp:nvSpPr>
      <dsp:spPr>
        <a:xfrm rot="5400000">
          <a:off x="2291327" y="1358470"/>
          <a:ext cx="1054073" cy="1753955"/>
        </a:xfrm>
        <a:prstGeom prst="corner">
          <a:avLst>
            <a:gd name="adj1" fmla="val 16120"/>
            <a:gd name="adj2" fmla="val 16110"/>
          </a:avLst>
        </a:prstGeom>
        <a:solidFill>
          <a:schemeClr val="accent1">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FC1336C-073A-4299-81EA-45BBFBA8ACA5}">
      <dsp:nvSpPr>
        <dsp:cNvPr id="0" name=""/>
        <dsp:cNvSpPr/>
      </dsp:nvSpPr>
      <dsp:spPr>
        <a:xfrm>
          <a:off x="2115376" y="1882524"/>
          <a:ext cx="1583480" cy="138801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4290" tIns="34290" rIns="34290" bIns="34290" numCol="1" spcCol="1270" anchor="t" anchorCtr="0">
          <a:noAutofit/>
        </a:bodyPr>
        <a:lstStyle/>
        <a:p>
          <a:pPr marL="0" lvl="0" indent="0" algn="l" defTabSz="400050">
            <a:lnSpc>
              <a:spcPct val="90000"/>
            </a:lnSpc>
            <a:spcBef>
              <a:spcPct val="0"/>
            </a:spcBef>
            <a:spcAft>
              <a:spcPct val="35000"/>
            </a:spcAft>
            <a:buNone/>
          </a:pPr>
          <a:r>
            <a:rPr lang="el-GR" sz="900" b="1" kern="1200" dirty="0"/>
            <a:t>Αξιολόγηση αιτήσεων-Ανακοίνωση προσωρινών αποτελεσμάτων</a:t>
          </a:r>
          <a:endParaRPr lang="el-GR" sz="900" kern="1200" dirty="0"/>
        </a:p>
      </dsp:txBody>
      <dsp:txXfrm>
        <a:off x="2115376" y="1882524"/>
        <a:ext cx="1583480" cy="1388013"/>
      </dsp:txXfrm>
    </dsp:sp>
    <dsp:sp modelId="{B1E711E2-28C4-4685-A972-D1CD1E43D99C}">
      <dsp:nvSpPr>
        <dsp:cNvPr id="0" name=""/>
        <dsp:cNvSpPr/>
      </dsp:nvSpPr>
      <dsp:spPr>
        <a:xfrm>
          <a:off x="3400087" y="1229342"/>
          <a:ext cx="298769" cy="298769"/>
        </a:xfrm>
        <a:prstGeom prst="triangle">
          <a:avLst>
            <a:gd name="adj" fmla="val 100000"/>
          </a:avLst>
        </a:prstGeom>
        <a:solidFill>
          <a:schemeClr val="accent1">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31FF1FD-7882-4466-948B-DD5090A19B07}">
      <dsp:nvSpPr>
        <dsp:cNvPr id="0" name=""/>
        <dsp:cNvSpPr/>
      </dsp:nvSpPr>
      <dsp:spPr>
        <a:xfrm rot="5400000">
          <a:off x="4229817" y="878788"/>
          <a:ext cx="1054073" cy="1753955"/>
        </a:xfrm>
        <a:prstGeom prst="corner">
          <a:avLst>
            <a:gd name="adj1" fmla="val 16120"/>
            <a:gd name="adj2" fmla="val 16110"/>
          </a:avLst>
        </a:prstGeom>
        <a:solidFill>
          <a:schemeClr val="accent1">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EF0D056-197D-4794-B866-FCA5AA5DC2A7}">
      <dsp:nvSpPr>
        <dsp:cNvPr id="0" name=""/>
        <dsp:cNvSpPr/>
      </dsp:nvSpPr>
      <dsp:spPr>
        <a:xfrm>
          <a:off x="4053865" y="1402843"/>
          <a:ext cx="1583480" cy="138801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4290" tIns="34290" rIns="34290" bIns="34290" numCol="1" spcCol="1270" anchor="t" anchorCtr="0">
          <a:noAutofit/>
        </a:bodyPr>
        <a:lstStyle/>
        <a:p>
          <a:pPr marL="0" lvl="0" indent="0" algn="l" defTabSz="400050">
            <a:lnSpc>
              <a:spcPct val="90000"/>
            </a:lnSpc>
            <a:spcBef>
              <a:spcPct val="0"/>
            </a:spcBef>
            <a:spcAft>
              <a:spcPct val="35000"/>
            </a:spcAft>
            <a:buNone/>
          </a:pPr>
          <a:r>
            <a:rPr lang="el-GR" sz="900" b="1" kern="1200" dirty="0"/>
            <a:t>Αξιολόγηση τυχόν ενστάσεων</a:t>
          </a:r>
          <a:endParaRPr lang="el-GR" sz="900" kern="1200" dirty="0"/>
        </a:p>
      </dsp:txBody>
      <dsp:txXfrm>
        <a:off x="4053865" y="1402843"/>
        <a:ext cx="1583480" cy="1388013"/>
      </dsp:txXfrm>
    </dsp:sp>
    <dsp:sp modelId="{D951BC32-9551-4E04-8925-CD03BC6981B9}">
      <dsp:nvSpPr>
        <dsp:cNvPr id="0" name=""/>
        <dsp:cNvSpPr/>
      </dsp:nvSpPr>
      <dsp:spPr>
        <a:xfrm>
          <a:off x="5338576" y="749660"/>
          <a:ext cx="298769" cy="298769"/>
        </a:xfrm>
        <a:prstGeom prst="triangle">
          <a:avLst>
            <a:gd name="adj" fmla="val 100000"/>
          </a:avLst>
        </a:prstGeom>
        <a:solidFill>
          <a:schemeClr val="accent1">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D3B7F0E-CDE8-4ACC-A5C0-6495E9250EBE}">
      <dsp:nvSpPr>
        <dsp:cNvPr id="0" name=""/>
        <dsp:cNvSpPr/>
      </dsp:nvSpPr>
      <dsp:spPr>
        <a:xfrm rot="5400000">
          <a:off x="6168306" y="399107"/>
          <a:ext cx="1054073" cy="1753955"/>
        </a:xfrm>
        <a:prstGeom prst="corner">
          <a:avLst>
            <a:gd name="adj1" fmla="val 16120"/>
            <a:gd name="adj2" fmla="val 16110"/>
          </a:avLst>
        </a:prstGeom>
        <a:solidFill>
          <a:schemeClr val="accent1">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DF52AEF-5DBA-4910-94D0-1EE4408C4792}">
      <dsp:nvSpPr>
        <dsp:cNvPr id="0" name=""/>
        <dsp:cNvSpPr/>
      </dsp:nvSpPr>
      <dsp:spPr>
        <a:xfrm>
          <a:off x="5992355" y="923162"/>
          <a:ext cx="1583480" cy="138801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4290" tIns="34290" rIns="34290" bIns="34290" numCol="1" spcCol="1270" anchor="t" anchorCtr="0">
          <a:noAutofit/>
        </a:bodyPr>
        <a:lstStyle/>
        <a:p>
          <a:pPr marL="0" lvl="0" indent="0" algn="l" defTabSz="400050">
            <a:lnSpc>
              <a:spcPct val="90000"/>
            </a:lnSpc>
            <a:spcBef>
              <a:spcPct val="0"/>
            </a:spcBef>
            <a:spcAft>
              <a:spcPct val="35000"/>
            </a:spcAft>
            <a:buNone/>
          </a:pPr>
          <a:r>
            <a:rPr lang="el-GR" sz="900" b="1" kern="1200"/>
            <a:t>Ανακοίνωση οριστικών αποτελεσμάτων και επιλογή ασκούμενων</a:t>
          </a:r>
          <a:endParaRPr lang="en-US" sz="900" kern="1200" dirty="0"/>
        </a:p>
      </dsp:txBody>
      <dsp:txXfrm>
        <a:off x="5992355" y="923162"/>
        <a:ext cx="1583480" cy="1388013"/>
      </dsp:txXfrm>
    </dsp:sp>
    <dsp:sp modelId="{5C50EF12-D455-4BA5-8433-E8A9C176EE8F}">
      <dsp:nvSpPr>
        <dsp:cNvPr id="0" name=""/>
        <dsp:cNvSpPr/>
      </dsp:nvSpPr>
      <dsp:spPr>
        <a:xfrm>
          <a:off x="7277066" y="269979"/>
          <a:ext cx="298769" cy="298769"/>
        </a:xfrm>
        <a:prstGeom prst="triangle">
          <a:avLst>
            <a:gd name="adj" fmla="val 100000"/>
          </a:avLst>
        </a:prstGeom>
        <a:solidFill>
          <a:schemeClr val="accent1">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970EAA8-5C6A-4F24-B576-9162CF60DAC2}">
      <dsp:nvSpPr>
        <dsp:cNvPr id="0" name=""/>
        <dsp:cNvSpPr/>
      </dsp:nvSpPr>
      <dsp:spPr>
        <a:xfrm rot="5400000">
          <a:off x="8106796" y="-80573"/>
          <a:ext cx="1054073" cy="1753955"/>
        </a:xfrm>
        <a:prstGeom prst="corner">
          <a:avLst>
            <a:gd name="adj1" fmla="val 16120"/>
            <a:gd name="adj2" fmla="val 16110"/>
          </a:avLst>
        </a:prstGeom>
        <a:solidFill>
          <a:schemeClr val="accent1">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FB7F050-62A8-4C45-89C5-984747E379F6}">
      <dsp:nvSpPr>
        <dsp:cNvPr id="0" name=""/>
        <dsp:cNvSpPr/>
      </dsp:nvSpPr>
      <dsp:spPr>
        <a:xfrm>
          <a:off x="7930845" y="443481"/>
          <a:ext cx="1583480" cy="138801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4290" tIns="34290" rIns="34290" bIns="34290" numCol="1" spcCol="1270" anchor="t" anchorCtr="0">
          <a:noAutofit/>
        </a:bodyPr>
        <a:lstStyle/>
        <a:p>
          <a:pPr marL="0" lvl="0" indent="0" algn="l" defTabSz="400050">
            <a:lnSpc>
              <a:spcPct val="90000"/>
            </a:lnSpc>
            <a:spcBef>
              <a:spcPct val="0"/>
            </a:spcBef>
            <a:spcAft>
              <a:spcPct val="35000"/>
            </a:spcAft>
            <a:buNone/>
          </a:pPr>
          <a:r>
            <a:rPr lang="el-GR" sz="900" b="1" kern="1200" dirty="0"/>
            <a:t>Υλοποίηση Πρακτικής Άσκησης και Υποβολή Αξιολόγησης του προγράμματος</a:t>
          </a:r>
          <a:endParaRPr lang="en-US" sz="900" kern="1200" dirty="0"/>
        </a:p>
      </dsp:txBody>
      <dsp:txXfrm>
        <a:off x="7930845" y="443481"/>
        <a:ext cx="1583480" cy="1388013"/>
      </dsp:txXfrm>
    </dsp:sp>
  </dsp:spTree>
</dsp:drawing>
</file>

<file path=ppt/diagrams/layout1.xml><?xml version="1.0" encoding="utf-8"?>
<dgm:layoutDef xmlns:dgm="http://schemas.openxmlformats.org/drawingml/2006/diagram" xmlns:a="http://schemas.openxmlformats.org/drawingml/2006/main" uniqueId="urn:microsoft.com/office/officeart/2009/3/layout/StepUpProcess">
  <dgm:title val=""/>
  <dgm:desc val=""/>
  <dgm:catLst>
    <dgm:cat type="process" pri="1300"/>
  </dgm:catLst>
  <dgm:sampData>
    <dgm:dataModel>
      <dgm:ptLst>
        <dgm:pt modelId="0" type="doc"/>
        <dgm:pt modelId="10">
          <dgm:prSet phldr="1"/>
        </dgm:pt>
        <dgm:pt modelId="20">
          <dgm:prSet phldr="1"/>
        </dgm:pt>
        <dgm:pt modelId="30">
          <dgm:prSet phldr="1"/>
        </dgm:pt>
      </dgm:ptLst>
      <dgm:cxnLst>
        <dgm:cxn modelId="60" srcId="0" destId="10" srcOrd="0" destOrd="0"/>
        <dgm:cxn modelId="70" srcId="0" destId="20" srcOrd="1" destOrd="0"/>
        <dgm:cxn modelId="80" srcId="0" destId="30" srcOrd="2"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rootnode">
    <dgm:varLst>
      <dgm:chMax/>
      <dgm:chPref/>
      <dgm:dir/>
      <dgm:animLvl val="lvl"/>
    </dgm:varLst>
    <dgm:choose name="Name0">
      <dgm:if name="Name1" func="var" arg="dir" op="equ" val="norm">
        <dgm:alg type="snake">
          <dgm:param type="grDir" val="bL"/>
          <dgm:param type="flowDir" val="row"/>
          <dgm:param type="off" val="off"/>
          <dgm:param type="bkpt" val="fixed"/>
          <dgm:param type="bkPtFixedVal" val="1"/>
        </dgm:alg>
      </dgm:if>
      <dgm:else name="Name2">
        <dgm:alg type="snake">
          <dgm:param type="grDir" val="bR"/>
          <dgm:param type="flowDir" val="row"/>
          <dgm:param type="off" val="off"/>
          <dgm:param type="bkpt" val="fixed"/>
          <dgm:param type="bkPtFixedVal" val="1"/>
        </dgm:alg>
      </dgm:else>
    </dgm:choose>
    <dgm:shape xmlns:r="http://schemas.openxmlformats.org/officeDocument/2006/relationships" r:blip="">
      <dgm:adjLst/>
    </dgm:shape>
    <dgm:constrLst>
      <dgm:constr type="alignOff" forName="rootnode" val="1"/>
      <dgm:constr type="primFontSz" for="des" ptType="node" op="equ" val="65"/>
      <dgm:constr type="w" for="ch" forName="composite" refType="w"/>
      <dgm:constr type="h" for="ch" forName="composite" refType="h"/>
      <dgm:constr type="sp" refType="h" refFor="ch" refForName="composite" op="equ" fact="-0.765"/>
      <dgm:constr type="w" for="ch" forName="sibTrans" refType="w" fact="0.103"/>
      <dgm:constr type="h" for="ch" forName="sibTrans" refType="h" fact="0.103"/>
    </dgm:constrLst>
    <dgm:forEach name="nodesForEach" axis="ch" ptType="node">
      <dgm:layoutNode name="composite">
        <dgm:alg type="composite">
          <dgm:param type="ar" val="0.861"/>
        </dgm:alg>
        <dgm:shape xmlns:r="http://schemas.openxmlformats.org/officeDocument/2006/relationships" r:blip="">
          <dgm:adjLst/>
        </dgm:shape>
        <dgm:choose name="Name3">
          <dgm:if name="Name4" func="var" arg="dir" op="equ" val="norm">
            <dgm:constrLst>
              <dgm:constr type="l" for="ch" forName="LShape" refType="w" fact="0"/>
              <dgm:constr type="t" for="ch" forName="LShape" refType="h" fact="0.2347"/>
              <dgm:constr type="w" for="ch" forName="LShape" refType="w" fact="0.998"/>
              <dgm:constr type="h" for="ch" forName="LShape" refType="h" fact="0.5164"/>
              <dgm:constr type="r" for="ch" forName="ParentText" refType="w"/>
              <dgm:constr type="t" for="ch" forName="ParentText" refType="h" fact="0.32"/>
              <dgm:constr type="w" for="ch" forName="ParentText" refType="w" fact="0.901"/>
              <dgm:constr type="h" for="ch" forName="ParentText" refType="h" fact="0.68"/>
              <dgm:constr type="l" for="ch" forName="Triangle" refType="w" fact="0.83"/>
              <dgm:constr type="t" for="ch" forName="Triangle" refType="h" fact="0"/>
              <dgm:constr type="w" for="ch" forName="Triangle" refType="w" fact="0.17"/>
              <dgm:constr type="h" for="ch" forName="Triangle" refType="w" refFor="ch" refForName="Triangle"/>
            </dgm:constrLst>
          </dgm:if>
          <dgm:else name="Name5">
            <dgm:constrLst>
              <dgm:constr type="l" for="ch" forName="LShape" refType="w" fact="0.002"/>
              <dgm:constr type="t" for="ch" forName="LShape" refType="h" fact="0.2347"/>
              <dgm:constr type="w" for="ch" forName="LShape" refType="w"/>
              <dgm:constr type="h" for="ch" forName="LShape" refType="h" fact="0.5164"/>
              <dgm:constr type="l" for="ch" forName="ParentText" refType="w" fact="0"/>
              <dgm:constr type="t" for="ch" forName="ParentText" refType="h" fact="0.32"/>
              <dgm:constr type="w" for="ch" forName="ParentText" refType="w" fact="0.902"/>
              <dgm:constr type="h" for="ch" forName="ParentText" refType="h" fact="0.68"/>
              <dgm:constr type="l" for="ch" forName="Triangle" refType="w" fact="0"/>
              <dgm:constr type="t" for="ch" forName="Triangle" refType="h" fact="0"/>
              <dgm:constr type="w" for="ch" forName="Triangle" refType="w" fact="0.17"/>
              <dgm:constr type="h" for="ch" forName="Triangle" refType="w" refFor="ch" refForName="Triangle"/>
            </dgm:constrLst>
          </dgm:else>
        </dgm:choose>
        <dgm:layoutNode name="LShape" styleLbl="alignNode1">
          <dgm:alg type="sp"/>
          <dgm:choose name="Name6">
            <dgm:if name="Name7" func="var" arg="dir" op="equ" val="norm">
              <dgm:shape xmlns:r="http://schemas.openxmlformats.org/officeDocument/2006/relationships" rot="90" type="corner" r:blip="">
                <dgm:adjLst>
                  <dgm:adj idx="1" val="0.1612"/>
                  <dgm:adj idx="2" val="0.1611"/>
                </dgm:adjLst>
              </dgm:shape>
            </dgm:if>
            <dgm:else name="Name8">
              <dgm:shape xmlns:r="http://schemas.openxmlformats.org/officeDocument/2006/relationships" rot="180" type="corner" r:blip="">
                <dgm:adjLst>
                  <dgm:adj idx="1" val="0.1612"/>
                  <dgm:adj idx="2" val="0.1611"/>
                </dgm:adjLst>
              </dgm:shape>
            </dgm:else>
          </dgm:choose>
          <dgm:presOf/>
        </dgm:layoutNode>
        <dgm:layoutNode name="ParentText" styleLbl="revTx">
          <dgm:varLst>
            <dgm:chMax val="0"/>
            <dgm:chPref val="0"/>
            <dgm:bulletEnabled val="1"/>
          </dgm:varLst>
          <dgm:alg type="tx">
            <dgm:param type="parTxLTRAlign" val="l"/>
            <dgm:param type="txAnchorVert" val="t"/>
          </dgm:alg>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choose name="Name9">
          <dgm:if name="Name10" axis="followSib" ptType="node" func="cnt" op="gte" val="1">
            <dgm:layoutNode name="Triangle" styleLbl="alignNode1">
              <dgm:alg type="sp"/>
              <dgm:choose name="Name11">
                <dgm:if name="Name12" func="var" arg="dir" op="equ" val="norm">
                  <dgm:shape xmlns:r="http://schemas.openxmlformats.org/officeDocument/2006/relationships" type="triangle" r:blip="">
                    <dgm:adjLst>
                      <dgm:adj idx="1" val="1"/>
                    </dgm:adjLst>
                  </dgm:shape>
                </dgm:if>
                <dgm:else name="Name13">
                  <dgm:shape xmlns:r="http://schemas.openxmlformats.org/officeDocument/2006/relationships" rot="90" type="triangle" r:blip="">
                    <dgm:adjLst>
                      <dgm:adj idx="1" val="1"/>
                    </dgm:adjLst>
                  </dgm:shape>
                </dgm:else>
              </dgm:choose>
              <dgm:presOf/>
            </dgm:layoutNode>
          </dgm:if>
          <dgm:else name="Name14"/>
        </dgm:choose>
      </dgm:layoutNode>
      <dgm:forEach name="sibTransForEach" axis="followSib" ptType="sibTrans" cnt="1">
        <dgm:layoutNode name="sibTrans">
          <dgm:alg type="composite">
            <dgm:param type="ar" val="0.861"/>
          </dgm:alg>
          <dgm:constrLst>
            <dgm:constr type="w" for="ch" forName="space" refType="w"/>
            <dgm:constr type="h" for="ch" forName="space" refType="w"/>
          </dgm:constrLst>
          <dgm:layoutNode name="space" styleLbl="alignNode1">
            <dgm:alg type="sp"/>
            <dgm:shape xmlns:r="http://schemas.openxmlformats.org/officeDocument/2006/relationships" r:blip="">
              <dgm:adjLst/>
            </dgm:shape>
            <dgm:presOf/>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8C55FDA-7654-49ED-AB43-A9FD309D551C}" type="datetimeFigureOut">
              <a:rPr lang="el-GR" smtClean="0"/>
              <a:t>26/2/2026</a:t>
            </a:fld>
            <a:endParaRPr lang="el-GR"/>
          </a:p>
        </p:txBody>
      </p:sp>
      <p:sp>
        <p:nvSpPr>
          <p:cNvPr id="4" name="Θέση εικόνας διαφάνειας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6" name="Θέση υποσέλιδου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C655754-DAA6-4E9C-8F95-948293F34BFF}" type="slidenum">
              <a:rPr lang="el-GR" smtClean="0"/>
              <a:t>‹#›</a:t>
            </a:fld>
            <a:endParaRPr lang="el-GR"/>
          </a:p>
        </p:txBody>
      </p:sp>
    </p:spTree>
    <p:extLst>
      <p:ext uri="{BB962C8B-B14F-4D97-AF65-F5344CB8AC3E}">
        <p14:creationId xmlns:p14="http://schemas.microsoft.com/office/powerpoint/2010/main" val="218925653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Θέση εικόνας διαφάνειας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411" name="Θέση σημειώσεων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l-GR" altLang="el-GR"/>
          </a:p>
        </p:txBody>
      </p:sp>
      <p:sp>
        <p:nvSpPr>
          <p:cNvPr id="17412" name="Θέση αριθμού διαφάνειας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Garamond" panose="02020404030301010803" pitchFamily="18" charset="0"/>
              </a:defRPr>
            </a:lvl1pPr>
            <a:lvl2pPr marL="742950" indent="-285750">
              <a:defRPr>
                <a:solidFill>
                  <a:schemeClr val="tx1"/>
                </a:solidFill>
                <a:latin typeface="Garamond" panose="02020404030301010803" pitchFamily="18" charset="0"/>
              </a:defRPr>
            </a:lvl2pPr>
            <a:lvl3pPr marL="1143000" indent="-228600">
              <a:defRPr>
                <a:solidFill>
                  <a:schemeClr val="tx1"/>
                </a:solidFill>
                <a:latin typeface="Garamond" panose="02020404030301010803" pitchFamily="18" charset="0"/>
              </a:defRPr>
            </a:lvl3pPr>
            <a:lvl4pPr marL="1600200" indent="-228600">
              <a:defRPr>
                <a:solidFill>
                  <a:schemeClr val="tx1"/>
                </a:solidFill>
                <a:latin typeface="Garamond" panose="02020404030301010803" pitchFamily="18" charset="0"/>
              </a:defRPr>
            </a:lvl4pPr>
            <a:lvl5pPr marL="2057400" indent="-228600">
              <a:defRPr>
                <a:solidFill>
                  <a:schemeClr val="tx1"/>
                </a:solidFill>
                <a:latin typeface="Garamond" panose="02020404030301010803" pitchFamily="18" charset="0"/>
              </a:defRPr>
            </a:lvl5pPr>
            <a:lvl6pPr marL="2514600" indent="-228600" fontAlgn="base">
              <a:spcBef>
                <a:spcPct val="0"/>
              </a:spcBef>
              <a:spcAft>
                <a:spcPct val="0"/>
              </a:spcAft>
              <a:defRPr>
                <a:solidFill>
                  <a:schemeClr val="tx1"/>
                </a:solidFill>
                <a:latin typeface="Garamond" panose="02020404030301010803" pitchFamily="18" charset="0"/>
              </a:defRPr>
            </a:lvl6pPr>
            <a:lvl7pPr marL="2971800" indent="-228600" fontAlgn="base">
              <a:spcBef>
                <a:spcPct val="0"/>
              </a:spcBef>
              <a:spcAft>
                <a:spcPct val="0"/>
              </a:spcAft>
              <a:defRPr>
                <a:solidFill>
                  <a:schemeClr val="tx1"/>
                </a:solidFill>
                <a:latin typeface="Garamond" panose="02020404030301010803" pitchFamily="18" charset="0"/>
              </a:defRPr>
            </a:lvl7pPr>
            <a:lvl8pPr marL="3429000" indent="-228600" fontAlgn="base">
              <a:spcBef>
                <a:spcPct val="0"/>
              </a:spcBef>
              <a:spcAft>
                <a:spcPct val="0"/>
              </a:spcAft>
              <a:defRPr>
                <a:solidFill>
                  <a:schemeClr val="tx1"/>
                </a:solidFill>
                <a:latin typeface="Garamond" panose="02020404030301010803" pitchFamily="18" charset="0"/>
              </a:defRPr>
            </a:lvl8pPr>
            <a:lvl9pPr marL="3886200" indent="-228600" fontAlgn="base">
              <a:spcBef>
                <a:spcPct val="0"/>
              </a:spcBef>
              <a:spcAft>
                <a:spcPct val="0"/>
              </a:spcAft>
              <a:defRPr>
                <a:solidFill>
                  <a:schemeClr val="tx1"/>
                </a:solidFill>
                <a:latin typeface="Garamond" panose="02020404030301010803" pitchFamily="18" charset="0"/>
              </a:defRPr>
            </a:lvl9pPr>
          </a:lstStyle>
          <a:p>
            <a:pPr fontAlgn="base">
              <a:spcBef>
                <a:spcPct val="0"/>
              </a:spcBef>
              <a:spcAft>
                <a:spcPct val="0"/>
              </a:spcAft>
            </a:pPr>
            <a:fld id="{40F4D516-AC85-446E-9617-7731D97CDEC0}" type="slidenum">
              <a:rPr lang="el-GR" altLang="el-GR">
                <a:solidFill>
                  <a:prstClr val="black"/>
                </a:solidFill>
                <a:latin typeface="Calibri" panose="020F0502020204030204" pitchFamily="34" charset="0"/>
              </a:rPr>
              <a:pPr fontAlgn="base">
                <a:spcBef>
                  <a:spcPct val="0"/>
                </a:spcBef>
                <a:spcAft>
                  <a:spcPct val="0"/>
                </a:spcAft>
              </a:pPr>
              <a:t>1</a:t>
            </a:fld>
            <a:endParaRPr lang="el-GR" altLang="el-GR">
              <a:solidFill>
                <a:prstClr val="black"/>
              </a:solidFill>
              <a:latin typeface="Calibri" panose="020F0502020204030204" pitchFamily="34" charset="0"/>
            </a:endParaRPr>
          </a:p>
        </p:txBody>
      </p:sp>
    </p:spTree>
    <p:extLst>
      <p:ext uri="{BB962C8B-B14F-4D97-AF65-F5344CB8AC3E}">
        <p14:creationId xmlns:p14="http://schemas.microsoft.com/office/powerpoint/2010/main" val="257000757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Θέση εικόνας διαφάνειας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459" name="Θέση σημειώσεων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l-GR" altLang="el-GR"/>
          </a:p>
        </p:txBody>
      </p:sp>
      <p:sp>
        <p:nvSpPr>
          <p:cNvPr id="19460" name="Θέση αριθμού διαφάνειας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Garamond" panose="02020404030301010803" pitchFamily="18" charset="0"/>
              </a:defRPr>
            </a:lvl1pPr>
            <a:lvl2pPr marL="742950" indent="-285750">
              <a:defRPr>
                <a:solidFill>
                  <a:schemeClr val="tx1"/>
                </a:solidFill>
                <a:latin typeface="Garamond" panose="02020404030301010803" pitchFamily="18" charset="0"/>
              </a:defRPr>
            </a:lvl2pPr>
            <a:lvl3pPr marL="1143000" indent="-228600">
              <a:defRPr>
                <a:solidFill>
                  <a:schemeClr val="tx1"/>
                </a:solidFill>
                <a:latin typeface="Garamond" panose="02020404030301010803" pitchFamily="18" charset="0"/>
              </a:defRPr>
            </a:lvl3pPr>
            <a:lvl4pPr marL="1600200" indent="-228600">
              <a:defRPr>
                <a:solidFill>
                  <a:schemeClr val="tx1"/>
                </a:solidFill>
                <a:latin typeface="Garamond" panose="02020404030301010803" pitchFamily="18" charset="0"/>
              </a:defRPr>
            </a:lvl4pPr>
            <a:lvl5pPr marL="2057400" indent="-228600">
              <a:defRPr>
                <a:solidFill>
                  <a:schemeClr val="tx1"/>
                </a:solidFill>
                <a:latin typeface="Garamond" panose="02020404030301010803" pitchFamily="18" charset="0"/>
              </a:defRPr>
            </a:lvl5pPr>
            <a:lvl6pPr marL="2514600" indent="-228600" fontAlgn="base">
              <a:spcBef>
                <a:spcPct val="0"/>
              </a:spcBef>
              <a:spcAft>
                <a:spcPct val="0"/>
              </a:spcAft>
              <a:defRPr>
                <a:solidFill>
                  <a:schemeClr val="tx1"/>
                </a:solidFill>
                <a:latin typeface="Garamond" panose="02020404030301010803" pitchFamily="18" charset="0"/>
              </a:defRPr>
            </a:lvl6pPr>
            <a:lvl7pPr marL="2971800" indent="-228600" fontAlgn="base">
              <a:spcBef>
                <a:spcPct val="0"/>
              </a:spcBef>
              <a:spcAft>
                <a:spcPct val="0"/>
              </a:spcAft>
              <a:defRPr>
                <a:solidFill>
                  <a:schemeClr val="tx1"/>
                </a:solidFill>
                <a:latin typeface="Garamond" panose="02020404030301010803" pitchFamily="18" charset="0"/>
              </a:defRPr>
            </a:lvl7pPr>
            <a:lvl8pPr marL="3429000" indent="-228600" fontAlgn="base">
              <a:spcBef>
                <a:spcPct val="0"/>
              </a:spcBef>
              <a:spcAft>
                <a:spcPct val="0"/>
              </a:spcAft>
              <a:defRPr>
                <a:solidFill>
                  <a:schemeClr val="tx1"/>
                </a:solidFill>
                <a:latin typeface="Garamond" panose="02020404030301010803" pitchFamily="18" charset="0"/>
              </a:defRPr>
            </a:lvl8pPr>
            <a:lvl9pPr marL="3886200" indent="-228600" fontAlgn="base">
              <a:spcBef>
                <a:spcPct val="0"/>
              </a:spcBef>
              <a:spcAft>
                <a:spcPct val="0"/>
              </a:spcAft>
              <a:defRPr>
                <a:solidFill>
                  <a:schemeClr val="tx1"/>
                </a:solidFill>
                <a:latin typeface="Garamond" panose="02020404030301010803" pitchFamily="18" charset="0"/>
              </a:defRPr>
            </a:lvl9pPr>
          </a:lstStyle>
          <a:p>
            <a:pPr fontAlgn="base">
              <a:spcBef>
                <a:spcPct val="0"/>
              </a:spcBef>
              <a:spcAft>
                <a:spcPct val="0"/>
              </a:spcAft>
            </a:pPr>
            <a:fld id="{0C955C95-ED97-4DC4-984C-5F4B7CBF9E19}" type="slidenum">
              <a:rPr lang="el-GR" altLang="el-GR">
                <a:latin typeface="Calibri" panose="020F0502020204030204" pitchFamily="34" charset="0"/>
              </a:rPr>
              <a:pPr fontAlgn="base">
                <a:spcBef>
                  <a:spcPct val="0"/>
                </a:spcBef>
                <a:spcAft>
                  <a:spcPct val="0"/>
                </a:spcAft>
              </a:pPr>
              <a:t>6</a:t>
            </a:fld>
            <a:endParaRPr lang="el-GR" altLang="el-GR">
              <a:latin typeface="Calibri" panose="020F0502020204030204" pitchFamily="34" charset="0"/>
            </a:endParaRPr>
          </a:p>
        </p:txBody>
      </p:sp>
    </p:spTree>
    <p:extLst>
      <p:ext uri="{BB962C8B-B14F-4D97-AF65-F5344CB8AC3E}">
        <p14:creationId xmlns:p14="http://schemas.microsoft.com/office/powerpoint/2010/main" val="98298063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l-GR"/>
            </a:p>
          </p:txBody>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l-GR"/>
            </a:p>
          </p:txBody>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l-GR"/>
            </a:p>
          </p:txBody>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l-GR"/>
            </a:p>
          </p:txBody>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l-GR"/>
            </a:p>
          </p:txBody>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l-GR"/>
            </a:p>
          </p:txBody>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l-GR"/>
            </a:p>
          </p:txBody>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l-GR"/>
            </a:p>
          </p:txBody>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pPr>
              <a:defRPr/>
            </a:pPr>
            <a:fld id="{A48B875D-52C0-4B79-B5A2-9727FEC7E1A8}" type="datetime1">
              <a:rPr lang="el-GR" smtClean="0">
                <a:solidFill>
                  <a:prstClr val="black"/>
                </a:solidFill>
              </a:rPr>
              <a:t>26/2/2026</a:t>
            </a:fld>
            <a:endParaRPr lang="el-GR">
              <a:solidFill>
                <a:prstClr val="black"/>
              </a:solidFill>
            </a:endParaRPr>
          </a:p>
        </p:txBody>
      </p:sp>
      <p:sp>
        <p:nvSpPr>
          <p:cNvPr id="5" name="Footer Placeholder 4"/>
          <p:cNvSpPr>
            <a:spLocks noGrp="1"/>
          </p:cNvSpPr>
          <p:nvPr>
            <p:ph type="ftr" sz="quarter" idx="11"/>
          </p:nvPr>
        </p:nvSpPr>
        <p:spPr/>
        <p:txBody>
          <a:bodyPr/>
          <a:lstStyle/>
          <a:p>
            <a:pPr>
              <a:defRPr/>
            </a:pPr>
            <a:r>
              <a:rPr lang="el-GR">
                <a:solidFill>
                  <a:prstClr val="black"/>
                </a:solidFill>
              </a:rPr>
              <a:t>Email πρακτικής άσκησης: gpa3@aegean.gr Site πρακτικής άσκησης: pa.aegean.gr</a:t>
            </a:r>
          </a:p>
        </p:txBody>
      </p:sp>
      <p:sp>
        <p:nvSpPr>
          <p:cNvPr id="6" name="Slide Number Placeholder 5"/>
          <p:cNvSpPr>
            <a:spLocks noGrp="1"/>
          </p:cNvSpPr>
          <p:nvPr>
            <p:ph type="sldNum" sz="quarter" idx="12"/>
          </p:nvPr>
        </p:nvSpPr>
        <p:spPr/>
        <p:txBody>
          <a:bodyPr/>
          <a:lstStyle/>
          <a:p>
            <a:pPr>
              <a:defRPr/>
            </a:pPr>
            <a:fld id="{C937A91E-3F73-4C4E-ABCE-382CD347931A}" type="slidenum">
              <a:rPr lang="el-GR" smtClean="0">
                <a:solidFill>
                  <a:prstClr val="black"/>
                </a:solidFill>
              </a:rPr>
              <a:pPr>
                <a:defRPr/>
              </a:pPr>
              <a:t>‹#›</a:t>
            </a:fld>
            <a:endParaRPr lang="el-GR">
              <a:solidFill>
                <a:prstClr val="black"/>
              </a:solidFill>
            </a:endParaRPr>
          </a:p>
        </p:txBody>
      </p:sp>
    </p:spTree>
    <p:extLst>
      <p:ext uri="{BB962C8B-B14F-4D97-AF65-F5344CB8AC3E}">
        <p14:creationId xmlns:p14="http://schemas.microsoft.com/office/powerpoint/2010/main" val="35003316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fld id="{2ADB92BF-5446-4A06-9835-BE3A62ADCAE7}" type="datetime1">
              <a:rPr lang="el-GR" smtClean="0">
                <a:solidFill>
                  <a:prstClr val="black"/>
                </a:solidFill>
              </a:rPr>
              <a:t>26/2/2026</a:t>
            </a:fld>
            <a:endParaRPr lang="el-GR">
              <a:solidFill>
                <a:prstClr val="black"/>
              </a:solidFill>
            </a:endParaRPr>
          </a:p>
        </p:txBody>
      </p:sp>
      <p:sp>
        <p:nvSpPr>
          <p:cNvPr id="5" name="Footer Placeholder 4"/>
          <p:cNvSpPr>
            <a:spLocks noGrp="1"/>
          </p:cNvSpPr>
          <p:nvPr>
            <p:ph type="ftr" sz="quarter" idx="11"/>
          </p:nvPr>
        </p:nvSpPr>
        <p:spPr/>
        <p:txBody>
          <a:bodyPr/>
          <a:lstStyle/>
          <a:p>
            <a:pPr>
              <a:defRPr/>
            </a:pPr>
            <a:r>
              <a:rPr lang="el-GR">
                <a:solidFill>
                  <a:prstClr val="black"/>
                </a:solidFill>
              </a:rPr>
              <a:t>Email πρακτικής άσκησης: gpa3@aegean.gr Site πρακτικής άσκησης: pa.aegean.gr</a:t>
            </a:r>
          </a:p>
        </p:txBody>
      </p:sp>
      <p:sp>
        <p:nvSpPr>
          <p:cNvPr id="6" name="Slide Number Placeholder 5"/>
          <p:cNvSpPr>
            <a:spLocks noGrp="1"/>
          </p:cNvSpPr>
          <p:nvPr>
            <p:ph type="sldNum" sz="quarter" idx="12"/>
          </p:nvPr>
        </p:nvSpPr>
        <p:spPr/>
        <p:txBody>
          <a:bodyPr/>
          <a:lstStyle/>
          <a:p>
            <a:pPr>
              <a:defRPr/>
            </a:pPr>
            <a:fld id="{C937A91E-3F73-4C4E-ABCE-382CD347931A}" type="slidenum">
              <a:rPr lang="el-GR" smtClean="0">
                <a:solidFill>
                  <a:prstClr val="black"/>
                </a:solidFill>
              </a:rPr>
              <a:pPr>
                <a:defRPr/>
              </a:pPr>
              <a:t>‹#›</a:t>
            </a:fld>
            <a:endParaRPr lang="el-GR">
              <a:solidFill>
                <a:prstClr val="black"/>
              </a:solidFill>
            </a:endParaRPr>
          </a:p>
        </p:txBody>
      </p:sp>
    </p:spTree>
    <p:extLst>
      <p:ext uri="{BB962C8B-B14F-4D97-AF65-F5344CB8AC3E}">
        <p14:creationId xmlns:p14="http://schemas.microsoft.com/office/powerpoint/2010/main" val="1633434081"/>
      </p:ext>
    </p:extLst>
  </p:cSld>
  <p:clrMapOvr>
    <a:masterClrMapping/>
  </p:clrMapOvr>
  <p:hf sldNum="0" hd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fld id="{2ADB92BF-5446-4A06-9835-BE3A62ADCAE7}" type="datetime1">
              <a:rPr lang="el-GR" smtClean="0">
                <a:solidFill>
                  <a:prstClr val="black"/>
                </a:solidFill>
              </a:rPr>
              <a:t>26/2/2026</a:t>
            </a:fld>
            <a:endParaRPr lang="el-GR">
              <a:solidFill>
                <a:prstClr val="black"/>
              </a:solidFill>
            </a:endParaRPr>
          </a:p>
        </p:txBody>
      </p:sp>
      <p:sp>
        <p:nvSpPr>
          <p:cNvPr id="5" name="Footer Placeholder 4"/>
          <p:cNvSpPr>
            <a:spLocks noGrp="1"/>
          </p:cNvSpPr>
          <p:nvPr>
            <p:ph type="ftr" sz="quarter" idx="11"/>
          </p:nvPr>
        </p:nvSpPr>
        <p:spPr/>
        <p:txBody>
          <a:bodyPr/>
          <a:lstStyle/>
          <a:p>
            <a:pPr>
              <a:defRPr/>
            </a:pPr>
            <a:r>
              <a:rPr lang="el-GR">
                <a:solidFill>
                  <a:prstClr val="black"/>
                </a:solidFill>
              </a:rPr>
              <a:t>Email πρακτικής άσκησης: gpa3@aegean.gr Site πρακτικής άσκησης: pa.aegean.gr</a:t>
            </a:r>
          </a:p>
        </p:txBody>
      </p:sp>
      <p:sp>
        <p:nvSpPr>
          <p:cNvPr id="6" name="Slide Number Placeholder 5"/>
          <p:cNvSpPr>
            <a:spLocks noGrp="1"/>
          </p:cNvSpPr>
          <p:nvPr>
            <p:ph type="sldNum" sz="quarter" idx="12"/>
          </p:nvPr>
        </p:nvSpPr>
        <p:spPr/>
        <p:txBody>
          <a:bodyPr/>
          <a:lstStyle/>
          <a:p>
            <a:pPr>
              <a:defRPr/>
            </a:pPr>
            <a:fld id="{C937A91E-3F73-4C4E-ABCE-382CD347931A}" type="slidenum">
              <a:rPr lang="el-GR" smtClean="0">
                <a:solidFill>
                  <a:prstClr val="black"/>
                </a:solidFill>
              </a:rPr>
              <a:pPr>
                <a:defRPr/>
              </a:pPr>
              <a:t>‹#›</a:t>
            </a:fld>
            <a:endParaRPr lang="el-GR">
              <a:solidFill>
                <a:prstClr val="black"/>
              </a:solidFill>
            </a:endParaRPr>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1916570545"/>
      </p:ext>
    </p:extLst>
  </p:cSld>
  <p:clrMapOvr>
    <a:masterClrMapping/>
  </p:clrMapOvr>
  <p:hf sldNum="0" hd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fld id="{2ADB92BF-5446-4A06-9835-BE3A62ADCAE7}" type="datetime1">
              <a:rPr lang="el-GR" smtClean="0">
                <a:solidFill>
                  <a:prstClr val="black"/>
                </a:solidFill>
              </a:rPr>
              <a:t>26/2/2026</a:t>
            </a:fld>
            <a:endParaRPr lang="el-GR">
              <a:solidFill>
                <a:prstClr val="black"/>
              </a:solidFill>
            </a:endParaRPr>
          </a:p>
        </p:txBody>
      </p:sp>
      <p:sp>
        <p:nvSpPr>
          <p:cNvPr id="5" name="Footer Placeholder 4"/>
          <p:cNvSpPr>
            <a:spLocks noGrp="1"/>
          </p:cNvSpPr>
          <p:nvPr>
            <p:ph type="ftr" sz="quarter" idx="11"/>
          </p:nvPr>
        </p:nvSpPr>
        <p:spPr/>
        <p:txBody>
          <a:bodyPr/>
          <a:lstStyle/>
          <a:p>
            <a:pPr>
              <a:defRPr/>
            </a:pPr>
            <a:r>
              <a:rPr lang="el-GR">
                <a:solidFill>
                  <a:prstClr val="black"/>
                </a:solidFill>
              </a:rPr>
              <a:t>Email πρακτικής άσκησης: gpa3@aegean.gr Site πρακτικής άσκησης: pa.aegean.gr</a:t>
            </a:r>
          </a:p>
        </p:txBody>
      </p:sp>
      <p:sp>
        <p:nvSpPr>
          <p:cNvPr id="6" name="Slide Number Placeholder 5"/>
          <p:cNvSpPr>
            <a:spLocks noGrp="1"/>
          </p:cNvSpPr>
          <p:nvPr>
            <p:ph type="sldNum" sz="quarter" idx="12"/>
          </p:nvPr>
        </p:nvSpPr>
        <p:spPr/>
        <p:txBody>
          <a:bodyPr/>
          <a:lstStyle/>
          <a:p>
            <a:pPr>
              <a:defRPr/>
            </a:pPr>
            <a:fld id="{C937A91E-3F73-4C4E-ABCE-382CD347931A}" type="slidenum">
              <a:rPr lang="el-GR" smtClean="0">
                <a:solidFill>
                  <a:prstClr val="black"/>
                </a:solidFill>
              </a:rPr>
              <a:pPr>
                <a:defRPr/>
              </a:pPr>
              <a:t>‹#›</a:t>
            </a:fld>
            <a:endParaRPr lang="el-GR">
              <a:solidFill>
                <a:prstClr val="black"/>
              </a:solidFill>
            </a:endParaRPr>
          </a:p>
        </p:txBody>
      </p:sp>
    </p:spTree>
    <p:extLst>
      <p:ext uri="{BB962C8B-B14F-4D97-AF65-F5344CB8AC3E}">
        <p14:creationId xmlns:p14="http://schemas.microsoft.com/office/powerpoint/2010/main" val="332669136"/>
      </p:ext>
    </p:extLst>
  </p:cSld>
  <p:clrMapOvr>
    <a:masterClrMapping/>
  </p:clrMapOvr>
  <p:hf sldNum="0" hd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fld id="{2ADB92BF-5446-4A06-9835-BE3A62ADCAE7}" type="datetime1">
              <a:rPr lang="el-GR" smtClean="0">
                <a:solidFill>
                  <a:prstClr val="black"/>
                </a:solidFill>
              </a:rPr>
              <a:t>26/2/2026</a:t>
            </a:fld>
            <a:endParaRPr lang="el-GR">
              <a:solidFill>
                <a:prstClr val="black"/>
              </a:solidFill>
            </a:endParaRPr>
          </a:p>
        </p:txBody>
      </p:sp>
      <p:sp>
        <p:nvSpPr>
          <p:cNvPr id="5" name="Footer Placeholder 4"/>
          <p:cNvSpPr>
            <a:spLocks noGrp="1"/>
          </p:cNvSpPr>
          <p:nvPr>
            <p:ph type="ftr" sz="quarter" idx="11"/>
          </p:nvPr>
        </p:nvSpPr>
        <p:spPr/>
        <p:txBody>
          <a:bodyPr/>
          <a:lstStyle/>
          <a:p>
            <a:pPr>
              <a:defRPr/>
            </a:pPr>
            <a:r>
              <a:rPr lang="el-GR">
                <a:solidFill>
                  <a:prstClr val="black"/>
                </a:solidFill>
              </a:rPr>
              <a:t>Email πρακτικής άσκησης: gpa3@aegean.gr Site πρακτικής άσκησης: pa.aegean.gr</a:t>
            </a:r>
          </a:p>
        </p:txBody>
      </p:sp>
      <p:sp>
        <p:nvSpPr>
          <p:cNvPr id="6" name="Slide Number Placeholder 5"/>
          <p:cNvSpPr>
            <a:spLocks noGrp="1"/>
          </p:cNvSpPr>
          <p:nvPr>
            <p:ph type="sldNum" sz="quarter" idx="12"/>
          </p:nvPr>
        </p:nvSpPr>
        <p:spPr/>
        <p:txBody>
          <a:bodyPr/>
          <a:lstStyle/>
          <a:p>
            <a:pPr>
              <a:defRPr/>
            </a:pPr>
            <a:fld id="{C937A91E-3F73-4C4E-ABCE-382CD347931A}" type="slidenum">
              <a:rPr lang="el-GR" smtClean="0">
                <a:solidFill>
                  <a:prstClr val="black"/>
                </a:solidFill>
              </a:rPr>
              <a:pPr>
                <a:defRPr/>
              </a:pPr>
              <a:t>‹#›</a:t>
            </a:fld>
            <a:endParaRPr lang="el-GR">
              <a:solidFill>
                <a:prstClr val="black"/>
              </a:solidFill>
            </a:endParaRPr>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699898197"/>
      </p:ext>
    </p:extLst>
  </p:cSld>
  <p:clrMapOvr>
    <a:masterClrMapping/>
  </p:clrMapOvr>
  <p:hf sldNum="0" hd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fld id="{2ADB92BF-5446-4A06-9835-BE3A62ADCAE7}" type="datetime1">
              <a:rPr lang="el-GR" smtClean="0">
                <a:solidFill>
                  <a:prstClr val="black"/>
                </a:solidFill>
              </a:rPr>
              <a:t>26/2/2026</a:t>
            </a:fld>
            <a:endParaRPr lang="el-GR">
              <a:solidFill>
                <a:prstClr val="black"/>
              </a:solidFill>
            </a:endParaRPr>
          </a:p>
        </p:txBody>
      </p:sp>
      <p:sp>
        <p:nvSpPr>
          <p:cNvPr id="5" name="Footer Placeholder 4"/>
          <p:cNvSpPr>
            <a:spLocks noGrp="1"/>
          </p:cNvSpPr>
          <p:nvPr>
            <p:ph type="ftr" sz="quarter" idx="11"/>
          </p:nvPr>
        </p:nvSpPr>
        <p:spPr/>
        <p:txBody>
          <a:bodyPr/>
          <a:lstStyle/>
          <a:p>
            <a:pPr>
              <a:defRPr/>
            </a:pPr>
            <a:r>
              <a:rPr lang="el-GR">
                <a:solidFill>
                  <a:prstClr val="black"/>
                </a:solidFill>
              </a:rPr>
              <a:t>Email πρακτικής άσκησης: gpa3@aegean.gr Site πρακτικής άσκησης: pa.aegean.gr</a:t>
            </a:r>
          </a:p>
        </p:txBody>
      </p:sp>
      <p:sp>
        <p:nvSpPr>
          <p:cNvPr id="6" name="Slide Number Placeholder 5"/>
          <p:cNvSpPr>
            <a:spLocks noGrp="1"/>
          </p:cNvSpPr>
          <p:nvPr>
            <p:ph type="sldNum" sz="quarter" idx="12"/>
          </p:nvPr>
        </p:nvSpPr>
        <p:spPr/>
        <p:txBody>
          <a:bodyPr/>
          <a:lstStyle/>
          <a:p>
            <a:pPr>
              <a:defRPr/>
            </a:pPr>
            <a:fld id="{C937A91E-3F73-4C4E-ABCE-382CD347931A}" type="slidenum">
              <a:rPr lang="el-GR" smtClean="0">
                <a:solidFill>
                  <a:prstClr val="black"/>
                </a:solidFill>
              </a:rPr>
              <a:pPr>
                <a:defRPr/>
              </a:pPr>
              <a:t>‹#›</a:t>
            </a:fld>
            <a:endParaRPr lang="el-GR">
              <a:solidFill>
                <a:prstClr val="black"/>
              </a:solidFill>
            </a:endParaRPr>
          </a:p>
        </p:txBody>
      </p:sp>
    </p:spTree>
    <p:extLst>
      <p:ext uri="{BB962C8B-B14F-4D97-AF65-F5344CB8AC3E}">
        <p14:creationId xmlns:p14="http://schemas.microsoft.com/office/powerpoint/2010/main" val="2756368019"/>
      </p:ext>
    </p:extLst>
  </p:cSld>
  <p:clrMapOvr>
    <a:masterClrMapping/>
  </p:clrMapOvr>
  <p:hf sldNum="0" hdr="0" dt="0"/>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fld id="{50A88C56-924B-4474-8D69-64A42E4A1ACE}" type="datetime1">
              <a:rPr lang="el-GR" smtClean="0">
                <a:solidFill>
                  <a:prstClr val="black"/>
                </a:solidFill>
              </a:rPr>
              <a:t>26/2/2026</a:t>
            </a:fld>
            <a:endParaRPr lang="el-GR">
              <a:solidFill>
                <a:prstClr val="black"/>
              </a:solidFill>
            </a:endParaRPr>
          </a:p>
        </p:txBody>
      </p:sp>
      <p:sp>
        <p:nvSpPr>
          <p:cNvPr id="5" name="Footer Placeholder 4"/>
          <p:cNvSpPr>
            <a:spLocks noGrp="1"/>
          </p:cNvSpPr>
          <p:nvPr>
            <p:ph type="ftr" sz="quarter" idx="11"/>
          </p:nvPr>
        </p:nvSpPr>
        <p:spPr/>
        <p:txBody>
          <a:bodyPr/>
          <a:lstStyle/>
          <a:p>
            <a:pPr>
              <a:defRPr/>
            </a:pPr>
            <a:r>
              <a:rPr lang="el-GR">
                <a:solidFill>
                  <a:prstClr val="black"/>
                </a:solidFill>
              </a:rPr>
              <a:t>Email πρακτικής άσκησης: gpa3@aegean.gr Site πρακτικής άσκησης: pa.aegean.gr</a:t>
            </a:r>
          </a:p>
        </p:txBody>
      </p:sp>
      <p:sp>
        <p:nvSpPr>
          <p:cNvPr id="6" name="Slide Number Placeholder 5"/>
          <p:cNvSpPr>
            <a:spLocks noGrp="1"/>
          </p:cNvSpPr>
          <p:nvPr>
            <p:ph type="sldNum" sz="quarter" idx="12"/>
          </p:nvPr>
        </p:nvSpPr>
        <p:spPr/>
        <p:txBody>
          <a:bodyPr/>
          <a:lstStyle/>
          <a:p>
            <a:pPr>
              <a:defRPr/>
            </a:pPr>
            <a:fld id="{C937A91E-3F73-4C4E-ABCE-382CD347931A}" type="slidenum">
              <a:rPr lang="el-GR" smtClean="0">
                <a:solidFill>
                  <a:prstClr val="black"/>
                </a:solidFill>
              </a:rPr>
              <a:pPr>
                <a:defRPr/>
              </a:pPr>
              <a:t>‹#›</a:t>
            </a:fld>
            <a:endParaRPr lang="el-GR">
              <a:solidFill>
                <a:prstClr val="black"/>
              </a:solidFill>
            </a:endParaRPr>
          </a:p>
        </p:txBody>
      </p:sp>
    </p:spTree>
    <p:extLst>
      <p:ext uri="{BB962C8B-B14F-4D97-AF65-F5344CB8AC3E}">
        <p14:creationId xmlns:p14="http://schemas.microsoft.com/office/powerpoint/2010/main" val="212616983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fld id="{18BA4575-C74C-41F2-AFB6-337EB7D0E9E8}" type="datetime1">
              <a:rPr lang="el-GR" smtClean="0">
                <a:solidFill>
                  <a:prstClr val="black"/>
                </a:solidFill>
              </a:rPr>
              <a:t>26/2/2026</a:t>
            </a:fld>
            <a:endParaRPr lang="el-GR">
              <a:solidFill>
                <a:prstClr val="black"/>
              </a:solidFill>
            </a:endParaRPr>
          </a:p>
        </p:txBody>
      </p:sp>
      <p:sp>
        <p:nvSpPr>
          <p:cNvPr id="5" name="Footer Placeholder 4"/>
          <p:cNvSpPr>
            <a:spLocks noGrp="1"/>
          </p:cNvSpPr>
          <p:nvPr>
            <p:ph type="ftr" sz="quarter" idx="11"/>
          </p:nvPr>
        </p:nvSpPr>
        <p:spPr/>
        <p:txBody>
          <a:bodyPr/>
          <a:lstStyle/>
          <a:p>
            <a:pPr>
              <a:defRPr/>
            </a:pPr>
            <a:r>
              <a:rPr lang="el-GR">
                <a:solidFill>
                  <a:prstClr val="black"/>
                </a:solidFill>
              </a:rPr>
              <a:t>Email πρακτικής άσκησης: gpa3@aegean.gr Site πρακτικής άσκησης: pa.aegean.gr</a:t>
            </a:r>
          </a:p>
        </p:txBody>
      </p:sp>
      <p:sp>
        <p:nvSpPr>
          <p:cNvPr id="6" name="Slide Number Placeholder 5"/>
          <p:cNvSpPr>
            <a:spLocks noGrp="1"/>
          </p:cNvSpPr>
          <p:nvPr>
            <p:ph type="sldNum" sz="quarter" idx="12"/>
          </p:nvPr>
        </p:nvSpPr>
        <p:spPr/>
        <p:txBody>
          <a:bodyPr/>
          <a:lstStyle/>
          <a:p>
            <a:pPr>
              <a:defRPr/>
            </a:pPr>
            <a:fld id="{C937A91E-3F73-4C4E-ABCE-382CD347931A}" type="slidenum">
              <a:rPr lang="el-GR" smtClean="0">
                <a:solidFill>
                  <a:prstClr val="black"/>
                </a:solidFill>
              </a:rPr>
              <a:pPr>
                <a:defRPr/>
              </a:pPr>
              <a:t>‹#›</a:t>
            </a:fld>
            <a:endParaRPr lang="el-GR">
              <a:solidFill>
                <a:prstClr val="black"/>
              </a:solidFill>
            </a:endParaRPr>
          </a:p>
        </p:txBody>
      </p:sp>
    </p:spTree>
    <p:extLst>
      <p:ext uri="{BB962C8B-B14F-4D97-AF65-F5344CB8AC3E}">
        <p14:creationId xmlns:p14="http://schemas.microsoft.com/office/powerpoint/2010/main" val="35971922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fld id="{677AF815-EB4B-4858-94D1-15D26ED29E2A}" type="datetime1">
              <a:rPr lang="el-GR" smtClean="0">
                <a:solidFill>
                  <a:prstClr val="black"/>
                </a:solidFill>
              </a:rPr>
              <a:t>26/2/2026</a:t>
            </a:fld>
            <a:endParaRPr lang="el-GR">
              <a:solidFill>
                <a:prstClr val="black"/>
              </a:solidFill>
            </a:endParaRPr>
          </a:p>
        </p:txBody>
      </p:sp>
      <p:sp>
        <p:nvSpPr>
          <p:cNvPr id="5" name="Footer Placeholder 4"/>
          <p:cNvSpPr>
            <a:spLocks noGrp="1"/>
          </p:cNvSpPr>
          <p:nvPr>
            <p:ph type="ftr" sz="quarter" idx="11"/>
          </p:nvPr>
        </p:nvSpPr>
        <p:spPr/>
        <p:txBody>
          <a:bodyPr/>
          <a:lstStyle/>
          <a:p>
            <a:pPr>
              <a:defRPr/>
            </a:pPr>
            <a:r>
              <a:rPr lang="el-GR">
                <a:solidFill>
                  <a:prstClr val="black"/>
                </a:solidFill>
              </a:rPr>
              <a:t>Email πρακτικής άσκησης: gpa3@aegean.gr Site πρακτικής άσκησης: pa.aegean.gr</a:t>
            </a:r>
          </a:p>
        </p:txBody>
      </p:sp>
      <p:sp>
        <p:nvSpPr>
          <p:cNvPr id="6" name="Slide Number Placeholder 5"/>
          <p:cNvSpPr>
            <a:spLocks noGrp="1"/>
          </p:cNvSpPr>
          <p:nvPr>
            <p:ph type="sldNum" sz="quarter" idx="12"/>
          </p:nvPr>
        </p:nvSpPr>
        <p:spPr/>
        <p:txBody>
          <a:bodyPr/>
          <a:lstStyle/>
          <a:p>
            <a:pPr>
              <a:defRPr/>
            </a:pPr>
            <a:fld id="{C937A91E-3F73-4C4E-ABCE-382CD347931A}" type="slidenum">
              <a:rPr lang="el-GR" smtClean="0">
                <a:solidFill>
                  <a:prstClr val="black"/>
                </a:solidFill>
              </a:rPr>
              <a:pPr>
                <a:defRPr/>
              </a:pPr>
              <a:t>‹#›</a:t>
            </a:fld>
            <a:endParaRPr lang="el-GR">
              <a:solidFill>
                <a:prstClr val="black"/>
              </a:solidFill>
            </a:endParaRPr>
          </a:p>
        </p:txBody>
      </p:sp>
    </p:spTree>
    <p:extLst>
      <p:ext uri="{BB962C8B-B14F-4D97-AF65-F5344CB8AC3E}">
        <p14:creationId xmlns:p14="http://schemas.microsoft.com/office/powerpoint/2010/main" val="31165129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fld id="{CF811CF6-B752-4ED1-8301-9BD62453514F}" type="datetime1">
              <a:rPr lang="el-GR" smtClean="0">
                <a:solidFill>
                  <a:prstClr val="black"/>
                </a:solidFill>
              </a:rPr>
              <a:t>26/2/2026</a:t>
            </a:fld>
            <a:endParaRPr lang="el-GR">
              <a:solidFill>
                <a:prstClr val="black"/>
              </a:solidFill>
            </a:endParaRPr>
          </a:p>
        </p:txBody>
      </p:sp>
      <p:sp>
        <p:nvSpPr>
          <p:cNvPr id="5" name="Footer Placeholder 4"/>
          <p:cNvSpPr>
            <a:spLocks noGrp="1"/>
          </p:cNvSpPr>
          <p:nvPr>
            <p:ph type="ftr" sz="quarter" idx="11"/>
          </p:nvPr>
        </p:nvSpPr>
        <p:spPr/>
        <p:txBody>
          <a:bodyPr/>
          <a:lstStyle/>
          <a:p>
            <a:pPr>
              <a:defRPr/>
            </a:pPr>
            <a:r>
              <a:rPr lang="el-GR">
                <a:solidFill>
                  <a:prstClr val="black"/>
                </a:solidFill>
              </a:rPr>
              <a:t>Email πρακτικής άσκησης: gpa3@aegean.gr Site πρακτικής άσκησης: pa.aegean.gr</a:t>
            </a:r>
          </a:p>
        </p:txBody>
      </p:sp>
      <p:sp>
        <p:nvSpPr>
          <p:cNvPr id="6" name="Slide Number Placeholder 5"/>
          <p:cNvSpPr>
            <a:spLocks noGrp="1"/>
          </p:cNvSpPr>
          <p:nvPr>
            <p:ph type="sldNum" sz="quarter" idx="12"/>
          </p:nvPr>
        </p:nvSpPr>
        <p:spPr/>
        <p:txBody>
          <a:bodyPr/>
          <a:lstStyle/>
          <a:p>
            <a:pPr>
              <a:defRPr/>
            </a:pPr>
            <a:fld id="{C937A91E-3F73-4C4E-ABCE-382CD347931A}" type="slidenum">
              <a:rPr lang="el-GR" smtClean="0">
                <a:solidFill>
                  <a:prstClr val="black"/>
                </a:solidFill>
              </a:rPr>
              <a:pPr>
                <a:defRPr/>
              </a:pPr>
              <a:t>‹#›</a:t>
            </a:fld>
            <a:endParaRPr lang="el-GR">
              <a:solidFill>
                <a:prstClr val="black"/>
              </a:solidFill>
            </a:endParaRPr>
          </a:p>
        </p:txBody>
      </p:sp>
    </p:spTree>
    <p:extLst>
      <p:ext uri="{BB962C8B-B14F-4D97-AF65-F5344CB8AC3E}">
        <p14:creationId xmlns:p14="http://schemas.microsoft.com/office/powerpoint/2010/main" val="14990816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pPr>
              <a:defRPr/>
            </a:pPr>
            <a:fld id="{00DF92E9-9131-43A3-BF14-E5195D328783}" type="datetime1">
              <a:rPr lang="el-GR" smtClean="0">
                <a:solidFill>
                  <a:prstClr val="black"/>
                </a:solidFill>
              </a:rPr>
              <a:t>26/2/2026</a:t>
            </a:fld>
            <a:endParaRPr lang="el-GR">
              <a:solidFill>
                <a:prstClr val="black"/>
              </a:solidFill>
            </a:endParaRPr>
          </a:p>
        </p:txBody>
      </p:sp>
      <p:sp>
        <p:nvSpPr>
          <p:cNvPr id="6" name="Footer Placeholder 5"/>
          <p:cNvSpPr>
            <a:spLocks noGrp="1"/>
          </p:cNvSpPr>
          <p:nvPr>
            <p:ph type="ftr" sz="quarter" idx="11"/>
          </p:nvPr>
        </p:nvSpPr>
        <p:spPr/>
        <p:txBody>
          <a:bodyPr/>
          <a:lstStyle/>
          <a:p>
            <a:pPr>
              <a:defRPr/>
            </a:pPr>
            <a:r>
              <a:rPr lang="el-GR">
                <a:solidFill>
                  <a:prstClr val="black"/>
                </a:solidFill>
              </a:rPr>
              <a:t>Email πρακτικής άσκησης: gpa3@aegean.gr Site πρακτικής άσκησης: pa.aegean.gr</a:t>
            </a:r>
          </a:p>
        </p:txBody>
      </p:sp>
      <p:sp>
        <p:nvSpPr>
          <p:cNvPr id="7" name="Slide Number Placeholder 6"/>
          <p:cNvSpPr>
            <a:spLocks noGrp="1"/>
          </p:cNvSpPr>
          <p:nvPr>
            <p:ph type="sldNum" sz="quarter" idx="12"/>
          </p:nvPr>
        </p:nvSpPr>
        <p:spPr/>
        <p:txBody>
          <a:bodyPr/>
          <a:lstStyle/>
          <a:p>
            <a:pPr>
              <a:defRPr/>
            </a:pPr>
            <a:fld id="{C937A91E-3F73-4C4E-ABCE-382CD347931A}" type="slidenum">
              <a:rPr lang="el-GR" smtClean="0">
                <a:solidFill>
                  <a:prstClr val="black"/>
                </a:solidFill>
              </a:rPr>
              <a:pPr>
                <a:defRPr/>
              </a:pPr>
              <a:t>‹#›</a:t>
            </a:fld>
            <a:endParaRPr lang="el-GR">
              <a:solidFill>
                <a:prstClr val="black"/>
              </a:solidFill>
            </a:endParaRPr>
          </a:p>
        </p:txBody>
      </p:sp>
    </p:spTree>
    <p:extLst>
      <p:ext uri="{BB962C8B-B14F-4D97-AF65-F5344CB8AC3E}">
        <p14:creationId xmlns:p14="http://schemas.microsoft.com/office/powerpoint/2010/main" val="19926126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a:defRPr/>
            </a:pPr>
            <a:fld id="{BFBD6320-A437-4480-9050-AB41E0E9962B}" type="datetime1">
              <a:rPr lang="el-GR" smtClean="0">
                <a:solidFill>
                  <a:prstClr val="black"/>
                </a:solidFill>
              </a:rPr>
              <a:t>26/2/2026</a:t>
            </a:fld>
            <a:endParaRPr lang="el-GR">
              <a:solidFill>
                <a:prstClr val="black"/>
              </a:solidFill>
            </a:endParaRPr>
          </a:p>
        </p:txBody>
      </p:sp>
      <p:sp>
        <p:nvSpPr>
          <p:cNvPr id="8" name="Footer Placeholder 7"/>
          <p:cNvSpPr>
            <a:spLocks noGrp="1"/>
          </p:cNvSpPr>
          <p:nvPr>
            <p:ph type="ftr" sz="quarter" idx="11"/>
          </p:nvPr>
        </p:nvSpPr>
        <p:spPr/>
        <p:txBody>
          <a:bodyPr/>
          <a:lstStyle/>
          <a:p>
            <a:pPr>
              <a:defRPr/>
            </a:pPr>
            <a:r>
              <a:rPr lang="el-GR">
                <a:solidFill>
                  <a:prstClr val="black"/>
                </a:solidFill>
              </a:rPr>
              <a:t>Email πρακτικής άσκησης: gpa3@aegean.gr Site πρακτικής άσκησης: pa.aegean.gr</a:t>
            </a:r>
          </a:p>
        </p:txBody>
      </p:sp>
      <p:sp>
        <p:nvSpPr>
          <p:cNvPr id="9" name="Slide Number Placeholder 8"/>
          <p:cNvSpPr>
            <a:spLocks noGrp="1"/>
          </p:cNvSpPr>
          <p:nvPr>
            <p:ph type="sldNum" sz="quarter" idx="12"/>
          </p:nvPr>
        </p:nvSpPr>
        <p:spPr/>
        <p:txBody>
          <a:bodyPr/>
          <a:lstStyle/>
          <a:p>
            <a:pPr>
              <a:defRPr/>
            </a:pPr>
            <a:fld id="{C937A91E-3F73-4C4E-ABCE-382CD347931A}" type="slidenum">
              <a:rPr lang="el-GR" smtClean="0">
                <a:solidFill>
                  <a:prstClr val="black"/>
                </a:solidFill>
              </a:rPr>
              <a:pPr>
                <a:defRPr/>
              </a:pPr>
              <a:t>‹#›</a:t>
            </a:fld>
            <a:endParaRPr lang="el-GR">
              <a:solidFill>
                <a:prstClr val="black"/>
              </a:solidFill>
            </a:endParaRPr>
          </a:p>
        </p:txBody>
      </p:sp>
    </p:spTree>
    <p:extLst>
      <p:ext uri="{BB962C8B-B14F-4D97-AF65-F5344CB8AC3E}">
        <p14:creationId xmlns:p14="http://schemas.microsoft.com/office/powerpoint/2010/main" val="42685373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pPr>
              <a:defRPr/>
            </a:pPr>
            <a:fld id="{4E9A50E5-49DE-4BA0-8764-363F402CAC04}" type="datetime1">
              <a:rPr lang="el-GR" smtClean="0">
                <a:solidFill>
                  <a:prstClr val="black"/>
                </a:solidFill>
              </a:rPr>
              <a:t>26/2/2026</a:t>
            </a:fld>
            <a:endParaRPr lang="el-GR">
              <a:solidFill>
                <a:prstClr val="black"/>
              </a:solidFill>
            </a:endParaRPr>
          </a:p>
        </p:txBody>
      </p:sp>
      <p:sp>
        <p:nvSpPr>
          <p:cNvPr id="4" name="Footer Placeholder 3"/>
          <p:cNvSpPr>
            <a:spLocks noGrp="1"/>
          </p:cNvSpPr>
          <p:nvPr>
            <p:ph type="ftr" sz="quarter" idx="11"/>
          </p:nvPr>
        </p:nvSpPr>
        <p:spPr/>
        <p:txBody>
          <a:bodyPr/>
          <a:lstStyle/>
          <a:p>
            <a:pPr>
              <a:defRPr/>
            </a:pPr>
            <a:r>
              <a:rPr lang="el-GR">
                <a:solidFill>
                  <a:prstClr val="black"/>
                </a:solidFill>
              </a:rPr>
              <a:t>Email πρακτικής άσκησης: gpa3@aegean.gr Site πρακτικής άσκησης: pa.aegean.gr</a:t>
            </a:r>
          </a:p>
        </p:txBody>
      </p:sp>
      <p:sp>
        <p:nvSpPr>
          <p:cNvPr id="5" name="Slide Number Placeholder 4"/>
          <p:cNvSpPr>
            <a:spLocks noGrp="1"/>
          </p:cNvSpPr>
          <p:nvPr>
            <p:ph type="sldNum" sz="quarter" idx="12"/>
          </p:nvPr>
        </p:nvSpPr>
        <p:spPr/>
        <p:txBody>
          <a:bodyPr/>
          <a:lstStyle/>
          <a:p>
            <a:pPr>
              <a:defRPr/>
            </a:pPr>
            <a:fld id="{C937A91E-3F73-4C4E-ABCE-382CD347931A}" type="slidenum">
              <a:rPr lang="el-GR" smtClean="0">
                <a:solidFill>
                  <a:prstClr val="black"/>
                </a:solidFill>
              </a:rPr>
              <a:pPr>
                <a:defRPr/>
              </a:pPr>
              <a:t>‹#›</a:t>
            </a:fld>
            <a:endParaRPr lang="el-GR">
              <a:solidFill>
                <a:prstClr val="black"/>
              </a:solidFill>
            </a:endParaRPr>
          </a:p>
        </p:txBody>
      </p:sp>
    </p:spTree>
    <p:extLst>
      <p:ext uri="{BB962C8B-B14F-4D97-AF65-F5344CB8AC3E}">
        <p14:creationId xmlns:p14="http://schemas.microsoft.com/office/powerpoint/2010/main" val="35281982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81785E3C-A865-463F-A5CD-8D60058C63DF}" type="datetime1">
              <a:rPr lang="el-GR" smtClean="0">
                <a:solidFill>
                  <a:prstClr val="black"/>
                </a:solidFill>
              </a:rPr>
              <a:t>26/2/2026</a:t>
            </a:fld>
            <a:endParaRPr lang="el-GR">
              <a:solidFill>
                <a:prstClr val="black"/>
              </a:solidFill>
            </a:endParaRPr>
          </a:p>
        </p:txBody>
      </p:sp>
      <p:sp>
        <p:nvSpPr>
          <p:cNvPr id="3" name="Footer Placeholder 2"/>
          <p:cNvSpPr>
            <a:spLocks noGrp="1"/>
          </p:cNvSpPr>
          <p:nvPr>
            <p:ph type="ftr" sz="quarter" idx="11"/>
          </p:nvPr>
        </p:nvSpPr>
        <p:spPr/>
        <p:txBody>
          <a:bodyPr/>
          <a:lstStyle/>
          <a:p>
            <a:pPr>
              <a:defRPr/>
            </a:pPr>
            <a:r>
              <a:rPr lang="el-GR">
                <a:solidFill>
                  <a:prstClr val="black"/>
                </a:solidFill>
              </a:rPr>
              <a:t>Email πρακτικής άσκησης: gpa3@aegean.gr Site πρακτικής άσκησης: pa.aegean.gr</a:t>
            </a:r>
          </a:p>
        </p:txBody>
      </p:sp>
      <p:sp>
        <p:nvSpPr>
          <p:cNvPr id="4" name="Slide Number Placeholder 3"/>
          <p:cNvSpPr>
            <a:spLocks noGrp="1"/>
          </p:cNvSpPr>
          <p:nvPr>
            <p:ph type="sldNum" sz="quarter" idx="12"/>
          </p:nvPr>
        </p:nvSpPr>
        <p:spPr/>
        <p:txBody>
          <a:bodyPr/>
          <a:lstStyle/>
          <a:p>
            <a:pPr>
              <a:defRPr/>
            </a:pPr>
            <a:fld id="{C937A91E-3F73-4C4E-ABCE-382CD347931A}" type="slidenum">
              <a:rPr lang="el-GR" smtClean="0">
                <a:solidFill>
                  <a:prstClr val="black"/>
                </a:solidFill>
              </a:rPr>
              <a:pPr>
                <a:defRPr/>
              </a:pPr>
              <a:t>‹#›</a:t>
            </a:fld>
            <a:endParaRPr lang="el-GR">
              <a:solidFill>
                <a:prstClr val="black"/>
              </a:solidFill>
            </a:endParaRPr>
          </a:p>
        </p:txBody>
      </p:sp>
    </p:spTree>
    <p:extLst>
      <p:ext uri="{BB962C8B-B14F-4D97-AF65-F5344CB8AC3E}">
        <p14:creationId xmlns:p14="http://schemas.microsoft.com/office/powerpoint/2010/main" val="29024688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fld id="{E09D6ECE-29A9-4F46-A1BB-8C3F38694E43}" type="datetime1">
              <a:rPr lang="el-GR" smtClean="0">
                <a:solidFill>
                  <a:prstClr val="black"/>
                </a:solidFill>
              </a:rPr>
              <a:t>26/2/2026</a:t>
            </a:fld>
            <a:endParaRPr lang="el-GR">
              <a:solidFill>
                <a:prstClr val="black"/>
              </a:solidFill>
            </a:endParaRPr>
          </a:p>
        </p:txBody>
      </p:sp>
      <p:sp>
        <p:nvSpPr>
          <p:cNvPr id="6" name="Footer Placeholder 5"/>
          <p:cNvSpPr>
            <a:spLocks noGrp="1"/>
          </p:cNvSpPr>
          <p:nvPr>
            <p:ph type="ftr" sz="quarter" idx="11"/>
          </p:nvPr>
        </p:nvSpPr>
        <p:spPr/>
        <p:txBody>
          <a:bodyPr/>
          <a:lstStyle/>
          <a:p>
            <a:pPr>
              <a:defRPr/>
            </a:pPr>
            <a:r>
              <a:rPr lang="el-GR">
                <a:solidFill>
                  <a:prstClr val="black"/>
                </a:solidFill>
              </a:rPr>
              <a:t>Email πρακτικής άσκησης: gpa3@aegean.gr Site πρακτικής άσκησης: pa.aegean.gr</a:t>
            </a:r>
          </a:p>
        </p:txBody>
      </p:sp>
      <p:sp>
        <p:nvSpPr>
          <p:cNvPr id="7" name="Slide Number Placeholder 6"/>
          <p:cNvSpPr>
            <a:spLocks noGrp="1"/>
          </p:cNvSpPr>
          <p:nvPr>
            <p:ph type="sldNum" sz="quarter" idx="12"/>
          </p:nvPr>
        </p:nvSpPr>
        <p:spPr/>
        <p:txBody>
          <a:bodyPr/>
          <a:lstStyle/>
          <a:p>
            <a:pPr>
              <a:defRPr/>
            </a:pPr>
            <a:fld id="{C937A91E-3F73-4C4E-ABCE-382CD347931A}" type="slidenum">
              <a:rPr lang="el-GR" smtClean="0">
                <a:solidFill>
                  <a:prstClr val="black"/>
                </a:solidFill>
              </a:rPr>
              <a:pPr>
                <a:defRPr/>
              </a:pPr>
              <a:t>‹#›</a:t>
            </a:fld>
            <a:endParaRPr lang="el-GR">
              <a:solidFill>
                <a:prstClr val="black"/>
              </a:solidFill>
            </a:endParaRPr>
          </a:p>
        </p:txBody>
      </p:sp>
    </p:spTree>
    <p:extLst>
      <p:ext uri="{BB962C8B-B14F-4D97-AF65-F5344CB8AC3E}">
        <p14:creationId xmlns:p14="http://schemas.microsoft.com/office/powerpoint/2010/main" val="36356065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fld id="{EDAFE0AC-0725-4223-B254-F943964BB497}" type="datetime1">
              <a:rPr lang="el-GR" smtClean="0">
                <a:solidFill>
                  <a:prstClr val="black"/>
                </a:solidFill>
              </a:rPr>
              <a:t>26/2/2026</a:t>
            </a:fld>
            <a:endParaRPr lang="el-GR">
              <a:solidFill>
                <a:prstClr val="black"/>
              </a:solidFill>
            </a:endParaRPr>
          </a:p>
        </p:txBody>
      </p:sp>
      <p:sp>
        <p:nvSpPr>
          <p:cNvPr id="6" name="Footer Placeholder 5"/>
          <p:cNvSpPr>
            <a:spLocks noGrp="1"/>
          </p:cNvSpPr>
          <p:nvPr>
            <p:ph type="ftr" sz="quarter" idx="11"/>
          </p:nvPr>
        </p:nvSpPr>
        <p:spPr/>
        <p:txBody>
          <a:bodyPr/>
          <a:lstStyle/>
          <a:p>
            <a:pPr>
              <a:defRPr/>
            </a:pPr>
            <a:r>
              <a:rPr lang="el-GR">
                <a:solidFill>
                  <a:prstClr val="black"/>
                </a:solidFill>
              </a:rPr>
              <a:t>Email πρακτικής άσκησης: gpa3@aegean.gr Site πρακτικής άσκησης: pa.aegean.gr</a:t>
            </a:r>
          </a:p>
        </p:txBody>
      </p:sp>
      <p:sp>
        <p:nvSpPr>
          <p:cNvPr id="7" name="Slide Number Placeholder 6"/>
          <p:cNvSpPr>
            <a:spLocks noGrp="1"/>
          </p:cNvSpPr>
          <p:nvPr>
            <p:ph type="sldNum" sz="quarter" idx="12"/>
          </p:nvPr>
        </p:nvSpPr>
        <p:spPr/>
        <p:txBody>
          <a:bodyPr/>
          <a:lstStyle/>
          <a:p>
            <a:pPr>
              <a:defRPr/>
            </a:pPr>
            <a:fld id="{C937A91E-3F73-4C4E-ABCE-382CD347931A}" type="slidenum">
              <a:rPr lang="el-GR" smtClean="0">
                <a:solidFill>
                  <a:prstClr val="black"/>
                </a:solidFill>
              </a:rPr>
              <a:pPr>
                <a:defRPr/>
              </a:pPr>
              <a:t>‹#›</a:t>
            </a:fld>
            <a:endParaRPr lang="el-GR">
              <a:solidFill>
                <a:prstClr val="black"/>
              </a:solidFill>
            </a:endParaRPr>
          </a:p>
        </p:txBody>
      </p:sp>
    </p:spTree>
    <p:extLst>
      <p:ext uri="{BB962C8B-B14F-4D97-AF65-F5344CB8AC3E}">
        <p14:creationId xmlns:p14="http://schemas.microsoft.com/office/powerpoint/2010/main" val="15823182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l-GR"/>
            </a:p>
          </p:txBody>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l-GR"/>
            </a:p>
          </p:txBody>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l-GR"/>
            </a:p>
          </p:txBody>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l-GR"/>
            </a:p>
          </p:txBody>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l-GR"/>
            </a:p>
          </p:txBody>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l-GR"/>
            </a:p>
          </p:txBody>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l-GR"/>
            </a:p>
          </p:txBody>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l-GR"/>
            </a:p>
          </p:txBody>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a:defRPr/>
            </a:pPr>
            <a:fld id="{2ADB92BF-5446-4A06-9835-BE3A62ADCAE7}" type="datetime1">
              <a:rPr lang="el-GR" smtClean="0">
                <a:solidFill>
                  <a:prstClr val="black"/>
                </a:solidFill>
              </a:rPr>
              <a:t>26/2/2026</a:t>
            </a:fld>
            <a:endParaRPr lang="el-GR">
              <a:solidFill>
                <a:prstClr val="black"/>
              </a:solidFill>
            </a:endParaRPr>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a:defRPr/>
            </a:pPr>
            <a:r>
              <a:rPr lang="el-GR">
                <a:solidFill>
                  <a:prstClr val="black"/>
                </a:solidFill>
              </a:rPr>
              <a:t>Email πρακτικής άσκησης: gpa3@aegean.gr Site πρακτικής άσκησης: pa.aegean.gr</a:t>
            </a:r>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pPr>
              <a:defRPr/>
            </a:pPr>
            <a:fld id="{C937A91E-3F73-4C4E-ABCE-382CD347931A}" type="slidenum">
              <a:rPr lang="el-GR" smtClean="0">
                <a:solidFill>
                  <a:prstClr val="black"/>
                </a:solidFill>
              </a:rPr>
              <a:pPr>
                <a:defRPr/>
              </a:pPr>
              <a:t>‹#›</a:t>
            </a:fld>
            <a:endParaRPr lang="el-GR">
              <a:solidFill>
                <a:prstClr val="black"/>
              </a:solidFill>
            </a:endParaRPr>
          </a:p>
        </p:txBody>
      </p:sp>
    </p:spTree>
    <p:extLst>
      <p:ext uri="{BB962C8B-B14F-4D97-AF65-F5344CB8AC3E}">
        <p14:creationId xmlns:p14="http://schemas.microsoft.com/office/powerpoint/2010/main" val="1852433163"/>
      </p:ext>
    </p:extLst>
  </p:cSld>
  <p:clrMap bg1="lt1" tx1="dk1" bg2="lt2" tx2="dk2" accent1="accent1" accent2="accent2" accent3="accent3" accent4="accent4" accent5="accent5" accent6="accent6" hlink="hlink" folHlink="folHlink"/>
  <p:sldLayoutIdLst>
    <p:sldLayoutId id="2147483754" r:id="rId1"/>
    <p:sldLayoutId id="2147483755" r:id="rId2"/>
    <p:sldLayoutId id="2147483756" r:id="rId3"/>
    <p:sldLayoutId id="2147483757" r:id="rId4"/>
    <p:sldLayoutId id="2147483758" r:id="rId5"/>
    <p:sldLayoutId id="2147483759" r:id="rId6"/>
    <p:sldLayoutId id="2147483760" r:id="rId7"/>
    <p:sldLayoutId id="2147483761" r:id="rId8"/>
    <p:sldLayoutId id="2147483762" r:id="rId9"/>
    <p:sldLayoutId id="2147483763" r:id="rId10"/>
    <p:sldLayoutId id="2147483764" r:id="rId11"/>
    <p:sldLayoutId id="2147483765" r:id="rId12"/>
    <p:sldLayoutId id="2147483766" r:id="rId13"/>
    <p:sldLayoutId id="2147483767" r:id="rId14"/>
    <p:sldLayoutId id="2147483768" r:id="rId15"/>
    <p:sldLayoutId id="2147483769" r:id="rId16"/>
  </p:sldLayoutIdLst>
  <p:hf sldNum="0" hdr="0" dt="0"/>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jfif"/></Relationships>
</file>

<file path=ppt/slides/_rels/slide1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hyperlink" Target="https://pa.aegean.gr/" TargetMode="External"/><Relationship Id="rId1" Type="http://schemas.openxmlformats.org/officeDocument/2006/relationships/slideLayout" Target="../slideLayouts/slideLayout2.xml"/><Relationship Id="rId5" Type="http://schemas.openxmlformats.org/officeDocument/2006/relationships/image" Target="../media/image2.jfif"/><Relationship Id="rId4" Type="http://schemas.openxmlformats.org/officeDocument/2006/relationships/image" Target="../media/image10.png"/></Relationships>
</file>

<file path=ppt/slides/_rels/slide11.xml.rels><?xml version="1.0" encoding="UTF-8" standalone="yes"?>
<Relationships xmlns="http://schemas.openxmlformats.org/package/2006/relationships"><Relationship Id="rId3" Type="http://schemas.openxmlformats.org/officeDocument/2006/relationships/image" Target="../media/image2.jfif"/><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jfi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jfi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jfif"/><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2.jfif"/><Relationship Id="rId1" Type="http://schemas.openxmlformats.org/officeDocument/2006/relationships/slideLayout" Target="../slideLayouts/slideLayout2.xml"/><Relationship Id="rId4" Type="http://schemas.openxmlformats.org/officeDocument/2006/relationships/hyperlink" Target="https://praktiki.aegean.gr/" TargetMode="External"/></Relationships>
</file>

<file path=ppt/slides/_rels/slide16.xml.rels><?xml version="1.0" encoding="UTF-8" standalone="yes"?>
<Relationships xmlns="http://schemas.openxmlformats.org/package/2006/relationships"><Relationship Id="rId2" Type="http://schemas.openxmlformats.org/officeDocument/2006/relationships/image" Target="../media/image2.jfif"/><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jfif"/><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jfi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fi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fi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fi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fi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8" Type="http://schemas.openxmlformats.org/officeDocument/2006/relationships/diagramColors" Target="../diagrams/colors1.xml"/><Relationship Id="rId3" Type="http://schemas.openxmlformats.org/officeDocument/2006/relationships/image" Target="../media/image2.jfif"/><Relationship Id="rId7" Type="http://schemas.openxmlformats.org/officeDocument/2006/relationships/diagramQuickStyle" Target="../diagrams/quickStyle1.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Layout" Target="../diagrams/layout1.xml"/><Relationship Id="rId5" Type="http://schemas.openxmlformats.org/officeDocument/2006/relationships/diagramData" Target="../diagrams/data1.xml"/><Relationship Id="rId4" Type="http://schemas.openxmlformats.org/officeDocument/2006/relationships/image" Target="../media/image3.jpeg"/><Relationship Id="rId9" Type="http://schemas.microsoft.com/office/2007/relationships/diagramDrawing" Target="../diagrams/drawing1.xml"/></Relationships>
</file>

<file path=ppt/slides/_rels/slide7.xml.rels><?xml version="1.0" encoding="UTF-8" standalone="yes"?>
<Relationships xmlns="http://schemas.openxmlformats.org/package/2006/relationships"><Relationship Id="rId2" Type="http://schemas.openxmlformats.org/officeDocument/2006/relationships/image" Target="../media/image2.jfi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 Id="rId6" Type="http://schemas.openxmlformats.org/officeDocument/2006/relationships/hyperlink" Target="https://atlas.grnet.gr/" TargetMode="External"/><Relationship Id="rId5" Type="http://schemas.openxmlformats.org/officeDocument/2006/relationships/image" Target="../media/image2.jfif"/><Relationship Id="rId4" Type="http://schemas.openxmlformats.org/officeDocument/2006/relationships/image" Target="../media/image6.png"/></Relationships>
</file>

<file path=ppt/slides/_rels/slide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2.jfif"/><Relationship Id="rId1" Type="http://schemas.openxmlformats.org/officeDocument/2006/relationships/slideLayout" Target="../slideLayouts/slideLayout2.xml"/><Relationship Id="rId4"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Υπότιτλος 2"/>
          <p:cNvSpPr>
            <a:spLocks noGrp="1"/>
          </p:cNvSpPr>
          <p:nvPr>
            <p:ph type="subTitle" idx="1"/>
          </p:nvPr>
        </p:nvSpPr>
        <p:spPr>
          <a:xfrm>
            <a:off x="1366982" y="2974331"/>
            <a:ext cx="8525163" cy="3101822"/>
          </a:xfrm>
        </p:spPr>
        <p:txBody>
          <a:bodyPr>
            <a:normAutofit/>
          </a:bodyPr>
          <a:lstStyle/>
          <a:p>
            <a:pPr algn="ctr"/>
            <a:r>
              <a:rPr lang="el-GR" altLang="el-GR" sz="2600" dirty="0">
                <a:latin typeface="Cambria" panose="02040503050406030204" pitchFamily="18" charset="0"/>
              </a:rPr>
              <a:t>Παρουσίαση Προγράμματος Πρακτικής Άσκησης </a:t>
            </a:r>
          </a:p>
          <a:p>
            <a:pPr algn="ctr"/>
            <a:r>
              <a:rPr lang="el-GR" altLang="el-GR" sz="2600" dirty="0">
                <a:latin typeface="Cambria" panose="02040503050406030204" pitchFamily="18" charset="0"/>
              </a:rPr>
              <a:t>&amp; διαδικασίας υποβολής Αιτήσεων</a:t>
            </a:r>
          </a:p>
          <a:p>
            <a:pPr algn="ctr"/>
            <a:endParaRPr lang="el-GR" sz="1500" i="1" dirty="0">
              <a:solidFill>
                <a:schemeClr val="bg2">
                  <a:lumMod val="25000"/>
                </a:schemeClr>
              </a:solidFill>
            </a:endParaRPr>
          </a:p>
          <a:p>
            <a:pPr algn="ctr">
              <a:lnSpc>
                <a:spcPct val="110000"/>
              </a:lnSpc>
            </a:pPr>
            <a:r>
              <a:rPr lang="el-GR" sz="1600" i="1" dirty="0">
                <a:solidFill>
                  <a:schemeClr val="bg2">
                    <a:lumMod val="25000"/>
                  </a:schemeClr>
                </a:solidFill>
              </a:rPr>
              <a:t>«Πρακτική άσκηση Πανεπιστημίου Αιγαίου </a:t>
            </a:r>
            <a:r>
              <a:rPr lang="el-GR" sz="1600" i="1" dirty="0" err="1">
                <a:solidFill>
                  <a:schemeClr val="bg2">
                    <a:lumMod val="25000"/>
                  </a:schemeClr>
                </a:solidFill>
              </a:rPr>
              <a:t>ακ</a:t>
            </a:r>
            <a:r>
              <a:rPr lang="el-GR" sz="1600" i="1" dirty="0">
                <a:solidFill>
                  <a:schemeClr val="bg2">
                    <a:lumMod val="25000"/>
                  </a:schemeClr>
                </a:solidFill>
              </a:rPr>
              <a:t>. ετών 2024-2025, 2025-2026 και 2026-2027» </a:t>
            </a:r>
          </a:p>
          <a:p>
            <a:pPr algn="ctr">
              <a:lnSpc>
                <a:spcPct val="110000"/>
              </a:lnSpc>
            </a:pPr>
            <a:r>
              <a:rPr lang="el-GR" sz="1600" i="1" dirty="0">
                <a:solidFill>
                  <a:schemeClr val="bg2">
                    <a:lumMod val="25000"/>
                  </a:schemeClr>
                </a:solidFill>
              </a:rPr>
              <a:t>με Κωδικό ΟΠΣ 6022449 </a:t>
            </a:r>
          </a:p>
          <a:p>
            <a:pPr algn="ctr">
              <a:lnSpc>
                <a:spcPct val="110000"/>
              </a:lnSpc>
            </a:pPr>
            <a:r>
              <a:rPr lang="el-GR" sz="1600" i="1" dirty="0">
                <a:solidFill>
                  <a:schemeClr val="bg2">
                    <a:lumMod val="25000"/>
                  </a:schemeClr>
                </a:solidFill>
              </a:rPr>
              <a:t>του προγράμματος «Ανθρώπινο Δυναμικό και Κοινωνική Συνοχή 2021-2027», </a:t>
            </a:r>
          </a:p>
          <a:p>
            <a:pPr algn="ctr">
              <a:lnSpc>
                <a:spcPct val="110000"/>
              </a:lnSpc>
            </a:pPr>
            <a:r>
              <a:rPr lang="el-GR" sz="1600" i="1" dirty="0">
                <a:solidFill>
                  <a:schemeClr val="bg2">
                    <a:lumMod val="25000"/>
                  </a:schemeClr>
                </a:solidFill>
              </a:rPr>
              <a:t>που χρηματοδοτείται από το Ευρωπαϊκό Κοινωνικό Ταμείο (ΕΚΤ) και από Εθνικούς πόρους </a:t>
            </a:r>
          </a:p>
        </p:txBody>
      </p:sp>
      <p:pic>
        <p:nvPicPr>
          <p:cNvPr id="1028" name="Picture 4" descr="index.html"/>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434895" y="781847"/>
            <a:ext cx="2635134" cy="1241245"/>
          </a:xfrm>
          <a:prstGeom prst="rect">
            <a:avLst/>
          </a:prstGeom>
          <a:noFill/>
          <a:extLst>
            <a:ext uri="{909E8E84-426E-40DD-AFC4-6F175D3DCCD1}">
              <a14:hiddenFill xmlns:a14="http://schemas.microsoft.com/office/drawing/2010/main">
                <a:solidFill>
                  <a:srgbClr val="FFFFFF"/>
                </a:solidFill>
              </a14:hiddenFill>
            </a:ext>
          </a:extLst>
        </p:spPr>
      </p:pic>
      <p:pic>
        <p:nvPicPr>
          <p:cNvPr id="3" name="Picture 2">
            <a:extLst>
              <a:ext uri="{FF2B5EF4-FFF2-40B4-BE49-F238E27FC236}">
                <a16:creationId xmlns:a16="http://schemas.microsoft.com/office/drawing/2014/main" id="{05C037B6-0C39-D312-97DF-AF20CA7DC735}"/>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070029" y="6373815"/>
            <a:ext cx="5121972" cy="484186"/>
          </a:xfrm>
          <a:prstGeom prst="rect">
            <a:avLst/>
          </a:prstGeom>
        </p:spPr>
      </p:pic>
      <p:sp>
        <p:nvSpPr>
          <p:cNvPr id="2" name="Ορθογώνιο 1"/>
          <p:cNvSpPr/>
          <p:nvPr/>
        </p:nvSpPr>
        <p:spPr>
          <a:xfrm>
            <a:off x="2838101" y="6040318"/>
            <a:ext cx="5582940" cy="369332"/>
          </a:xfrm>
          <a:prstGeom prst="rect">
            <a:avLst/>
          </a:prstGeom>
        </p:spPr>
        <p:txBody>
          <a:bodyPr wrap="none">
            <a:spAutoFit/>
          </a:bodyPr>
          <a:lstStyle/>
          <a:p>
            <a:pPr algn="ctr"/>
            <a:r>
              <a:rPr lang="el-GR" altLang="el-GR" b="1" dirty="0">
                <a:latin typeface="Cambria" panose="02040503050406030204" pitchFamily="18" charset="0"/>
              </a:rPr>
              <a:t>Τμήμα Ναυτιλίας και Επιχειρηματικών Υπηρεσιών</a:t>
            </a:r>
          </a:p>
        </p:txBody>
      </p:sp>
    </p:spTree>
    <p:extLst>
      <p:ext uri="{BB962C8B-B14F-4D97-AF65-F5344CB8AC3E}">
        <p14:creationId xmlns:p14="http://schemas.microsoft.com/office/powerpoint/2010/main" val="2853851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Δεξιό βέλος 5"/>
          <p:cNvSpPr/>
          <p:nvPr/>
        </p:nvSpPr>
        <p:spPr>
          <a:xfrm>
            <a:off x="921695" y="4536083"/>
            <a:ext cx="671194" cy="238090"/>
          </a:xfrm>
          <a:prstGeom prst="rightArrow">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3" name="Rectangle 2"/>
          <p:cNvSpPr/>
          <p:nvPr/>
        </p:nvSpPr>
        <p:spPr>
          <a:xfrm>
            <a:off x="4999203" y="1743674"/>
            <a:ext cx="2739853" cy="369332"/>
          </a:xfrm>
          <a:prstGeom prst="rect">
            <a:avLst/>
          </a:prstGeom>
        </p:spPr>
        <p:txBody>
          <a:bodyPr wrap="none">
            <a:spAutoFit/>
          </a:bodyPr>
          <a:lstStyle/>
          <a:p>
            <a:r>
              <a:rPr lang="en-US" dirty="0">
                <a:hlinkClick r:id="rId2"/>
              </a:rPr>
              <a:t>https://pa.aegean.gr/</a:t>
            </a:r>
            <a:r>
              <a:rPr lang="el-GR" dirty="0"/>
              <a:t> </a:t>
            </a:r>
            <a:endParaRPr lang="en-US" dirty="0"/>
          </a:p>
        </p:txBody>
      </p:sp>
      <p:pic>
        <p:nvPicPr>
          <p:cNvPr id="7" name="Picture 6"/>
          <p:cNvPicPr>
            <a:picLocks noChangeAspect="1"/>
          </p:cNvPicPr>
          <p:nvPr/>
        </p:nvPicPr>
        <p:blipFill>
          <a:blip r:embed="rId3"/>
          <a:stretch>
            <a:fillRect/>
          </a:stretch>
        </p:blipFill>
        <p:spPr>
          <a:xfrm>
            <a:off x="1640289" y="970344"/>
            <a:ext cx="1658203" cy="5791459"/>
          </a:xfrm>
          <a:prstGeom prst="rect">
            <a:avLst/>
          </a:prstGeom>
        </p:spPr>
      </p:pic>
      <p:sp>
        <p:nvSpPr>
          <p:cNvPr id="5" name="Έλλειψη 4"/>
          <p:cNvSpPr/>
          <p:nvPr/>
        </p:nvSpPr>
        <p:spPr>
          <a:xfrm>
            <a:off x="1675695" y="4447310"/>
            <a:ext cx="1271576" cy="415636"/>
          </a:xfrm>
          <a:prstGeom prst="ellipse">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pic>
        <p:nvPicPr>
          <p:cNvPr id="9" name="Picture 8"/>
          <p:cNvPicPr>
            <a:picLocks noChangeAspect="1"/>
          </p:cNvPicPr>
          <p:nvPr/>
        </p:nvPicPr>
        <p:blipFill>
          <a:blip r:embed="rId4"/>
          <a:stretch>
            <a:fillRect/>
          </a:stretch>
        </p:blipFill>
        <p:spPr>
          <a:xfrm>
            <a:off x="3627202" y="2302687"/>
            <a:ext cx="7530288" cy="3757234"/>
          </a:xfrm>
          <a:prstGeom prst="rect">
            <a:avLst/>
          </a:prstGeom>
        </p:spPr>
      </p:pic>
      <p:sp>
        <p:nvSpPr>
          <p:cNvPr id="13" name="Rectangle 12"/>
          <p:cNvSpPr/>
          <p:nvPr/>
        </p:nvSpPr>
        <p:spPr>
          <a:xfrm>
            <a:off x="3546882" y="495394"/>
            <a:ext cx="4629794" cy="584775"/>
          </a:xfrm>
          <a:prstGeom prst="rect">
            <a:avLst/>
          </a:prstGeom>
        </p:spPr>
        <p:txBody>
          <a:bodyPr wrap="none">
            <a:spAutoFit/>
          </a:bodyPr>
          <a:lstStyle/>
          <a:p>
            <a:r>
              <a:rPr lang="el-GR" sz="3200" dirty="0">
                <a:solidFill>
                  <a:schemeClr val="bg2">
                    <a:lumMod val="25000"/>
                  </a:schemeClr>
                </a:solidFill>
                <a:latin typeface="+mj-lt"/>
              </a:rPr>
              <a:t>Ιστοσελίδα αιτήσεων (1)</a:t>
            </a:r>
            <a:endParaRPr lang="en-US" sz="3200" dirty="0">
              <a:solidFill>
                <a:schemeClr val="bg2">
                  <a:lumMod val="25000"/>
                </a:schemeClr>
              </a:solidFill>
              <a:latin typeface="+mj-lt"/>
            </a:endParaRPr>
          </a:p>
        </p:txBody>
      </p:sp>
      <p:sp>
        <p:nvSpPr>
          <p:cNvPr id="17" name="Curved Left Arrow 16"/>
          <p:cNvSpPr/>
          <p:nvPr/>
        </p:nvSpPr>
        <p:spPr>
          <a:xfrm>
            <a:off x="8055032" y="1230284"/>
            <a:ext cx="881149" cy="838585"/>
          </a:xfrm>
          <a:prstGeom prst="curvedLeftArrow">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8" name="Έλλειψη 4"/>
          <p:cNvSpPr/>
          <p:nvPr/>
        </p:nvSpPr>
        <p:spPr>
          <a:xfrm>
            <a:off x="4999203" y="3848793"/>
            <a:ext cx="5020888" cy="598517"/>
          </a:xfrm>
          <a:prstGeom prst="ellipse">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pic>
        <p:nvPicPr>
          <p:cNvPr id="2" name="Picture 1">
            <a:extLst>
              <a:ext uri="{FF2B5EF4-FFF2-40B4-BE49-F238E27FC236}">
                <a16:creationId xmlns:a16="http://schemas.microsoft.com/office/drawing/2014/main" id="{D2448CA4-FA0E-E740-0CE4-842DE099F811}"/>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070029" y="6373815"/>
            <a:ext cx="5121972" cy="484186"/>
          </a:xfrm>
          <a:prstGeom prst="rect">
            <a:avLst/>
          </a:prstGeom>
        </p:spPr>
      </p:pic>
    </p:spTree>
    <p:extLst>
      <p:ext uri="{BB962C8B-B14F-4D97-AF65-F5344CB8AC3E}">
        <p14:creationId xmlns:p14="http://schemas.microsoft.com/office/powerpoint/2010/main" val="221145507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3546882" y="495394"/>
            <a:ext cx="4629794" cy="584775"/>
          </a:xfrm>
          <a:prstGeom prst="rect">
            <a:avLst/>
          </a:prstGeom>
        </p:spPr>
        <p:txBody>
          <a:bodyPr wrap="none">
            <a:spAutoFit/>
          </a:bodyPr>
          <a:lstStyle/>
          <a:p>
            <a:r>
              <a:rPr lang="el-GR" sz="3200" dirty="0">
                <a:solidFill>
                  <a:schemeClr val="bg2">
                    <a:lumMod val="25000"/>
                  </a:schemeClr>
                </a:solidFill>
                <a:latin typeface="+mj-lt"/>
              </a:rPr>
              <a:t>Ιστοσελίδα αιτήσεων (</a:t>
            </a:r>
            <a:r>
              <a:rPr lang="en-US" sz="3200" dirty="0">
                <a:solidFill>
                  <a:schemeClr val="bg2">
                    <a:lumMod val="25000"/>
                  </a:schemeClr>
                </a:solidFill>
                <a:latin typeface="+mj-lt"/>
              </a:rPr>
              <a:t>2</a:t>
            </a:r>
            <a:r>
              <a:rPr lang="el-GR" sz="3200" dirty="0">
                <a:solidFill>
                  <a:schemeClr val="bg2">
                    <a:lumMod val="25000"/>
                  </a:schemeClr>
                </a:solidFill>
                <a:latin typeface="+mj-lt"/>
              </a:rPr>
              <a:t>)</a:t>
            </a:r>
            <a:endParaRPr lang="en-US" sz="3200" dirty="0">
              <a:solidFill>
                <a:schemeClr val="bg2">
                  <a:lumMod val="25000"/>
                </a:schemeClr>
              </a:solidFill>
              <a:latin typeface="+mj-lt"/>
            </a:endParaRPr>
          </a:p>
        </p:txBody>
      </p:sp>
      <p:pic>
        <p:nvPicPr>
          <p:cNvPr id="10" name="Picture 9">
            <a:extLst>
              <a:ext uri="{FF2B5EF4-FFF2-40B4-BE49-F238E27FC236}">
                <a16:creationId xmlns:a16="http://schemas.microsoft.com/office/drawing/2014/main" id="{0AC42993-D34B-34CA-CE74-8E09F5E7FA9C}"/>
              </a:ext>
            </a:extLst>
          </p:cNvPr>
          <p:cNvPicPr>
            <a:picLocks noChangeAspect="1"/>
          </p:cNvPicPr>
          <p:nvPr/>
        </p:nvPicPr>
        <p:blipFill>
          <a:blip r:embed="rId2"/>
          <a:stretch>
            <a:fillRect/>
          </a:stretch>
        </p:blipFill>
        <p:spPr>
          <a:xfrm>
            <a:off x="3546882" y="1201432"/>
            <a:ext cx="4458964" cy="4611053"/>
          </a:xfrm>
          <a:prstGeom prst="rect">
            <a:avLst/>
          </a:prstGeom>
        </p:spPr>
      </p:pic>
      <p:pic>
        <p:nvPicPr>
          <p:cNvPr id="2" name="Picture 1">
            <a:extLst>
              <a:ext uri="{FF2B5EF4-FFF2-40B4-BE49-F238E27FC236}">
                <a16:creationId xmlns:a16="http://schemas.microsoft.com/office/drawing/2014/main" id="{D2448CA4-FA0E-E740-0CE4-842DE099F81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252779" y="4723867"/>
            <a:ext cx="4848635" cy="932701"/>
          </a:xfrm>
          <a:prstGeom prst="rect">
            <a:avLst/>
          </a:prstGeom>
        </p:spPr>
      </p:pic>
    </p:spTree>
    <p:extLst>
      <p:ext uri="{BB962C8B-B14F-4D97-AF65-F5344CB8AC3E}">
        <p14:creationId xmlns:p14="http://schemas.microsoft.com/office/powerpoint/2010/main" val="420184827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p:nvPr/>
        </p:nvSpPr>
        <p:spPr>
          <a:xfrm>
            <a:off x="3546882" y="495394"/>
            <a:ext cx="4629794" cy="584775"/>
          </a:xfrm>
          <a:prstGeom prst="rect">
            <a:avLst/>
          </a:prstGeom>
        </p:spPr>
        <p:txBody>
          <a:bodyPr wrap="square">
            <a:spAutoFit/>
          </a:bodyPr>
          <a:lstStyle/>
          <a:p>
            <a:r>
              <a:rPr lang="el-GR" sz="3200" dirty="0">
                <a:solidFill>
                  <a:schemeClr val="bg2">
                    <a:lumMod val="25000"/>
                  </a:schemeClr>
                </a:solidFill>
                <a:latin typeface="+mj-lt"/>
              </a:rPr>
              <a:t>Ιστοσελίδα αιτήσεων (3)</a:t>
            </a:r>
            <a:endParaRPr lang="en-US" sz="3200" dirty="0">
              <a:solidFill>
                <a:schemeClr val="bg2">
                  <a:lumMod val="25000"/>
                </a:schemeClr>
              </a:solidFill>
              <a:latin typeface="+mj-lt"/>
            </a:endParaRPr>
          </a:p>
        </p:txBody>
      </p:sp>
      <p:pic>
        <p:nvPicPr>
          <p:cNvPr id="2" name="Picture 1">
            <a:extLst>
              <a:ext uri="{FF2B5EF4-FFF2-40B4-BE49-F238E27FC236}">
                <a16:creationId xmlns:a16="http://schemas.microsoft.com/office/drawing/2014/main" id="{FC7E8E1D-2133-9319-A6DD-F61CE6DD2580}"/>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070029" y="6373815"/>
            <a:ext cx="5121972" cy="484186"/>
          </a:xfrm>
          <a:prstGeom prst="rect">
            <a:avLst/>
          </a:prstGeom>
        </p:spPr>
      </p:pic>
      <p:sp>
        <p:nvSpPr>
          <p:cNvPr id="5" name="TextBox 4">
            <a:extLst>
              <a:ext uri="{FF2B5EF4-FFF2-40B4-BE49-F238E27FC236}">
                <a16:creationId xmlns:a16="http://schemas.microsoft.com/office/drawing/2014/main" id="{66F3193C-89C8-D10C-8F99-FD563BDC459F}"/>
              </a:ext>
            </a:extLst>
          </p:cNvPr>
          <p:cNvSpPr txBox="1"/>
          <p:nvPr/>
        </p:nvSpPr>
        <p:spPr>
          <a:xfrm>
            <a:off x="1195431" y="1080169"/>
            <a:ext cx="8686800" cy="5016758"/>
          </a:xfrm>
          <a:prstGeom prst="rect">
            <a:avLst/>
          </a:prstGeom>
          <a:noFill/>
        </p:spPr>
        <p:txBody>
          <a:bodyPr wrap="square">
            <a:spAutoFit/>
          </a:bodyPr>
          <a:lstStyle/>
          <a:p>
            <a:r>
              <a:rPr lang="el-GR" sz="1600" b="1" dirty="0">
                <a:solidFill>
                  <a:srgbClr val="FF0000"/>
                </a:solidFill>
              </a:rPr>
              <a:t>Προκειμένου να ικανοποιηθεί ως άνω σκοπός δηλώνω υπεύθυνα ότι: </a:t>
            </a:r>
          </a:p>
          <a:p>
            <a:pPr marL="285750" indent="-285750">
              <a:buFont typeface="Arial" panose="020B0604020202020204" pitchFamily="34" charset="0"/>
              <a:buChar char="•"/>
            </a:pPr>
            <a:r>
              <a:rPr lang="el-GR" sz="1600" dirty="0"/>
              <a:t>Έχω δηλώσει το μάθημα της Πρακτικής κατά το τρέχον εξάμηνο. </a:t>
            </a:r>
          </a:p>
          <a:p>
            <a:pPr marL="285750" indent="-285750">
              <a:buFont typeface="Arial" panose="020B0604020202020204" pitchFamily="34" charset="0"/>
              <a:buChar char="•"/>
            </a:pPr>
            <a:r>
              <a:rPr lang="el-GR" sz="1600" dirty="0"/>
              <a:t>ΔΕΝ απασχολούμαι ήδη με εξαρτημένη σχέση εργασίας πλήρους ωραρίου (8ωρη απασχόληση με ασφάλιση στο ΙΚΑ) την περίοδο που υλοποιείται η Πρακτική Άσκηση.</a:t>
            </a:r>
          </a:p>
          <a:p>
            <a:pPr marL="285750" indent="-285750">
              <a:buFont typeface="Arial" panose="020B0604020202020204" pitchFamily="34" charset="0"/>
              <a:buChar char="•"/>
            </a:pPr>
            <a:r>
              <a:rPr lang="el-GR" sz="1600" dirty="0"/>
              <a:t>ΔΕΝ εργάζομαι ως υπάλληλος του Δημοσίου Τομέα (συμπεριλαμβανομένων και των Σωμάτων Ασφαλείας). </a:t>
            </a:r>
          </a:p>
          <a:p>
            <a:pPr marL="285750" indent="-285750">
              <a:buFont typeface="Arial" panose="020B0604020202020204" pitchFamily="34" charset="0"/>
              <a:buChar char="•"/>
            </a:pPr>
            <a:r>
              <a:rPr lang="el-GR" sz="1600" dirty="0"/>
              <a:t>ΔΕΝ εκπληρώνω τη στρατιωτική μου θητεία την περίοδο που υλοποιείται η Πρακτική Άσκηση.</a:t>
            </a:r>
          </a:p>
          <a:p>
            <a:pPr marL="285750" indent="-285750">
              <a:buFont typeface="Arial" panose="020B0604020202020204" pitchFamily="34" charset="0"/>
              <a:buChar char="•"/>
            </a:pPr>
            <a:r>
              <a:rPr lang="el-GR" sz="1600" dirty="0"/>
              <a:t>ΔΕΝ συμμετείχα ή/και συμμετέχω ως ωφελούμενος/η σε άλλο Πρόγραμμα Πρακτικής Άσκησης του Επιχειρησιακό Προγράμματος «Ανθρώπινο Δυναμικό και Κοινωνική Συνοχή» 2021-2027. </a:t>
            </a:r>
          </a:p>
          <a:p>
            <a:pPr marL="285750" indent="-285750">
              <a:buFont typeface="Arial" panose="020B0604020202020204" pitchFamily="34" charset="0"/>
              <a:buChar char="•"/>
            </a:pPr>
            <a:r>
              <a:rPr lang="el-GR" sz="1600" dirty="0"/>
              <a:t>ΔΕΝ στοιχειοθετείται συγγένεια (Β’ βαθμού και άνω, σε ευθεία γραμμή, πλάγια γραμμή και εξ’ αγχιστείας) όπως και συζυγική σχέση με το νόμιμο εκπρόσωπο του Φορέα Υποδοχή. Επίσης, σε κάθε περίπτωση συγγένειας Β’ βαθμού και άνω όπως και συζυγικής σχέσης με άλλο πρόσωπο απασχολούμενο στον Φορέα, το άτομο αυτό δεν μπορεί να ορισθεί ως επόπτης εκ μέρους του Συνεργαζόμενου Φορέα. </a:t>
            </a:r>
          </a:p>
          <a:p>
            <a:pPr marL="285750" indent="-285750">
              <a:buFont typeface="Arial" panose="020B0604020202020204" pitchFamily="34" charset="0"/>
              <a:buChar char="•"/>
            </a:pPr>
            <a:r>
              <a:rPr lang="el-GR" sz="1600" dirty="0"/>
              <a:t>ΔΕΝ επιθυμώ η Πρακτική Άσκηση να γίνει σε Δομή του Πανεπιστημίου Αιγαίου, καθώς ο Φορέας Υποδοχής δεν μπορεί ταυτόχρονα να έχει και την ιδιότητα του Εργοδότη.</a:t>
            </a:r>
          </a:p>
          <a:p>
            <a:pPr marL="285750" indent="-285750">
              <a:buFont typeface="Arial" panose="020B0604020202020204" pitchFamily="34" charset="0"/>
              <a:buChar char="•"/>
            </a:pPr>
            <a:r>
              <a:rPr lang="el-GR" sz="1600" dirty="0"/>
              <a:t>ΔΕΝ θα συμμετέχω σε τελετή καθομολόγησης του Τμήματός μου πριν το τέλος της Πρακτικής Άσκησης.</a:t>
            </a:r>
          </a:p>
        </p:txBody>
      </p:sp>
    </p:spTree>
    <p:extLst>
      <p:ext uri="{BB962C8B-B14F-4D97-AF65-F5344CB8AC3E}">
        <p14:creationId xmlns:p14="http://schemas.microsoft.com/office/powerpoint/2010/main" val="286211233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p:nvPr/>
        </p:nvSpPr>
        <p:spPr>
          <a:xfrm>
            <a:off x="3546882" y="495394"/>
            <a:ext cx="4629794" cy="584775"/>
          </a:xfrm>
          <a:prstGeom prst="rect">
            <a:avLst/>
          </a:prstGeom>
        </p:spPr>
        <p:txBody>
          <a:bodyPr wrap="square">
            <a:spAutoFit/>
          </a:bodyPr>
          <a:lstStyle/>
          <a:p>
            <a:r>
              <a:rPr lang="el-GR" sz="3200" dirty="0">
                <a:solidFill>
                  <a:schemeClr val="bg2">
                    <a:lumMod val="25000"/>
                  </a:schemeClr>
                </a:solidFill>
                <a:latin typeface="+mj-lt"/>
              </a:rPr>
              <a:t>Ιστοσελίδα αιτήσεων (4)</a:t>
            </a:r>
            <a:endParaRPr lang="en-US" sz="3200" dirty="0">
              <a:solidFill>
                <a:schemeClr val="bg2">
                  <a:lumMod val="25000"/>
                </a:schemeClr>
              </a:solidFill>
              <a:latin typeface="+mj-lt"/>
            </a:endParaRPr>
          </a:p>
        </p:txBody>
      </p:sp>
      <p:pic>
        <p:nvPicPr>
          <p:cNvPr id="2" name="Picture 1">
            <a:extLst>
              <a:ext uri="{FF2B5EF4-FFF2-40B4-BE49-F238E27FC236}">
                <a16:creationId xmlns:a16="http://schemas.microsoft.com/office/drawing/2014/main" id="{FC7E8E1D-2133-9319-A6DD-F61CE6DD2580}"/>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070029" y="6373815"/>
            <a:ext cx="5121972" cy="484186"/>
          </a:xfrm>
          <a:prstGeom prst="rect">
            <a:avLst/>
          </a:prstGeom>
        </p:spPr>
      </p:pic>
      <p:sp>
        <p:nvSpPr>
          <p:cNvPr id="7" name="TextBox 6">
            <a:extLst>
              <a:ext uri="{FF2B5EF4-FFF2-40B4-BE49-F238E27FC236}">
                <a16:creationId xmlns:a16="http://schemas.microsoft.com/office/drawing/2014/main" id="{B0E1274A-7379-3F02-DC7D-156CB7155084}"/>
              </a:ext>
            </a:extLst>
          </p:cNvPr>
          <p:cNvSpPr txBox="1"/>
          <p:nvPr/>
        </p:nvSpPr>
        <p:spPr>
          <a:xfrm>
            <a:off x="1069595" y="1080169"/>
            <a:ext cx="9458587" cy="5109091"/>
          </a:xfrm>
          <a:prstGeom prst="rect">
            <a:avLst/>
          </a:prstGeom>
          <a:noFill/>
        </p:spPr>
        <p:txBody>
          <a:bodyPr wrap="square">
            <a:spAutoFit/>
          </a:bodyPr>
          <a:lstStyle/>
          <a:p>
            <a:pPr marL="285750" indent="-285750">
              <a:buFont typeface="Arial" panose="020B0604020202020204" pitchFamily="34" charset="0"/>
              <a:buChar char="•"/>
            </a:pPr>
            <a:r>
              <a:rPr lang="el-GR" sz="1600" dirty="0"/>
              <a:t>Συναινώ στη χορήγηση πιστοποιητικού αναλυτικής βαθμολογίας μαθημάτων από τη Γραμματεία του Τμήματός μου προς το Γραφείο Πρακτικής Άσκησης για την κατάταξη των αιτούντων σύμφωνα με τα οριζόμενα στον Οδηγό Υλοποίησης Πρακτικής Άσκησης. </a:t>
            </a:r>
          </a:p>
          <a:p>
            <a:pPr marL="285750" indent="-285750">
              <a:buFont typeface="Arial" panose="020B0604020202020204" pitchFamily="34" charset="0"/>
              <a:buChar char="•"/>
            </a:pPr>
            <a:r>
              <a:rPr lang="el-GR" sz="1600" dirty="0"/>
              <a:t>Με την υποβολή της παρούσας δήλωσης, δηλώνω ότι εν πλήρη επίγνωση, βασιζόμενος/η στην ελεύθερη και ανεμπόδιστη απόφαση μου, συμφωνώ, συναινώ και παρέχω τη ρητή συγκατάθεσή μου για την επεξεργασία όλων των προσωπικών μου δεδομένων, όπως αυτά έχουν δηλωθεί με σκοπό την, κατόπιν διαδικασίας διαμόρφωσης προφίλ πληροφόρηση, προώθηση και επικοινωνία προς εμένα, με κάθε διαθέσιμο μέσο (τηλεφωνική επικοινωνία, e-mail, SMS, επιστολές μέσω ταχυδρομείου), καθώς και την διαβίβαση των Προσωπικών Δεδομένων μου, μόνο εάν είναι απαραίτητο, σε Τρίτους για νόμιμους σκοπούς και/ή σε αρμόδιες αρχές για συμμόρφωση με το Νόμο, για τις ανάγκες του Έργου, για ερευνητικούς σκοπούς</a:t>
            </a:r>
          </a:p>
          <a:p>
            <a:pPr marL="285750" indent="-285750">
              <a:buFont typeface="Arial" panose="020B0604020202020204" pitchFamily="34" charset="0"/>
              <a:buChar char="•"/>
            </a:pPr>
            <a:r>
              <a:rPr lang="el-GR" sz="1600" dirty="0"/>
              <a:t>Γνωρίζω δε το δικαίωμα πρόσβασής μου στα πιο πάνω δεδομένα, το δικαίωμα εναντίωσης στην επεξεργασία τους, καθώς και ανάκλησης της συγκατάθεσής μου ανά πάσα στιγμή. </a:t>
            </a:r>
          </a:p>
          <a:p>
            <a:pPr marL="285750" indent="-285750">
              <a:buFont typeface="Arial" panose="020B0604020202020204" pitchFamily="34" charset="0"/>
              <a:buChar char="•"/>
            </a:pPr>
            <a:r>
              <a:rPr lang="el-GR" sz="1600" dirty="0"/>
              <a:t>ΔΕΝ έχω πραγματοποιήσει Πρακτική Άσκηση κατά το παρελθόν (όσον αφορά στο Τμήμα του Πανεπιστημίου Αιγαίου που τώρα είμαι εγγεγραμμένος/η). </a:t>
            </a:r>
          </a:p>
          <a:p>
            <a:pPr marL="285750" indent="-285750">
              <a:buFont typeface="Arial" panose="020B0604020202020204" pitchFamily="34" charset="0"/>
              <a:buChar char="•"/>
            </a:pPr>
            <a:r>
              <a:rPr lang="el-GR" sz="1600" dirty="0"/>
              <a:t>Ενημερώθηκα ότι έχω </a:t>
            </a:r>
            <a:r>
              <a:rPr lang="el-GR" sz="1600" b="1" dirty="0"/>
              <a:t>δικαίωμα υποβολής ένστασης </a:t>
            </a:r>
            <a:r>
              <a:rPr lang="el-GR" sz="1600" dirty="0"/>
              <a:t>επί των αναρτημένων προσωρινών πινάκων κατάταξης, εντός (5) πέντε ημερολογιακών ημερών από την ημερομηνία ανάρτησης αυτών.</a:t>
            </a:r>
          </a:p>
          <a:p>
            <a:pPr marL="285750" indent="-285750">
              <a:buFont typeface="Arial" panose="020B0604020202020204" pitchFamily="34" charset="0"/>
              <a:buChar char="•"/>
            </a:pPr>
            <a:r>
              <a:rPr lang="el-GR" sz="1600" dirty="0"/>
              <a:t>Για περισσότερες πληροφορίες μπορώ να επικοινωνήσω με το αρμόδιο Γραφείο Πρακτικής Άσκησης του Τμήματός μου. </a:t>
            </a:r>
          </a:p>
          <a:p>
            <a:pPr marL="285750" indent="-285750">
              <a:buFont typeface="Arial" panose="020B0604020202020204" pitchFamily="34" charset="0"/>
              <a:buChar char="•"/>
            </a:pPr>
            <a:r>
              <a:rPr lang="el-GR" sz="1600" dirty="0"/>
              <a:t>Όλα τα στοιχεία της Αίτησης είναι ορθά και αληθή.</a:t>
            </a:r>
          </a:p>
        </p:txBody>
      </p:sp>
    </p:spTree>
    <p:extLst>
      <p:ext uri="{BB962C8B-B14F-4D97-AF65-F5344CB8AC3E}">
        <p14:creationId xmlns:p14="http://schemas.microsoft.com/office/powerpoint/2010/main" val="192100358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p:nvPr/>
        </p:nvSpPr>
        <p:spPr>
          <a:xfrm>
            <a:off x="3546882" y="495394"/>
            <a:ext cx="4629794" cy="584775"/>
          </a:xfrm>
          <a:prstGeom prst="rect">
            <a:avLst/>
          </a:prstGeom>
        </p:spPr>
        <p:txBody>
          <a:bodyPr wrap="none">
            <a:spAutoFit/>
          </a:bodyPr>
          <a:lstStyle/>
          <a:p>
            <a:r>
              <a:rPr lang="el-GR" sz="3200" dirty="0">
                <a:solidFill>
                  <a:schemeClr val="bg2">
                    <a:lumMod val="25000"/>
                  </a:schemeClr>
                </a:solidFill>
                <a:latin typeface="+mj-lt"/>
              </a:rPr>
              <a:t>Ιστοσελίδα αιτήσεων (</a:t>
            </a:r>
            <a:r>
              <a:rPr lang="en-US" sz="3200" dirty="0">
                <a:solidFill>
                  <a:schemeClr val="bg2">
                    <a:lumMod val="25000"/>
                  </a:schemeClr>
                </a:solidFill>
                <a:latin typeface="+mj-lt"/>
              </a:rPr>
              <a:t>5</a:t>
            </a:r>
            <a:r>
              <a:rPr lang="el-GR" sz="3200" dirty="0">
                <a:solidFill>
                  <a:schemeClr val="bg2">
                    <a:lumMod val="25000"/>
                  </a:schemeClr>
                </a:solidFill>
                <a:latin typeface="+mj-lt"/>
              </a:rPr>
              <a:t>)</a:t>
            </a:r>
            <a:endParaRPr lang="en-US" sz="3200" dirty="0">
              <a:solidFill>
                <a:schemeClr val="bg2">
                  <a:lumMod val="25000"/>
                </a:schemeClr>
              </a:solidFill>
              <a:latin typeface="+mj-lt"/>
            </a:endParaRPr>
          </a:p>
        </p:txBody>
      </p:sp>
      <p:pic>
        <p:nvPicPr>
          <p:cNvPr id="9" name="Picture 8"/>
          <p:cNvPicPr>
            <a:picLocks noChangeAspect="1"/>
          </p:cNvPicPr>
          <p:nvPr/>
        </p:nvPicPr>
        <p:blipFill rotWithShape="1">
          <a:blip r:embed="rId2"/>
          <a:srcRect b="40940"/>
          <a:stretch/>
        </p:blipFill>
        <p:spPr>
          <a:xfrm>
            <a:off x="3171358" y="2012212"/>
            <a:ext cx="6364978" cy="1792037"/>
          </a:xfrm>
          <a:prstGeom prst="rect">
            <a:avLst/>
          </a:prstGeom>
        </p:spPr>
      </p:pic>
      <p:pic>
        <p:nvPicPr>
          <p:cNvPr id="2" name="Picture 1">
            <a:extLst>
              <a:ext uri="{FF2B5EF4-FFF2-40B4-BE49-F238E27FC236}">
                <a16:creationId xmlns:a16="http://schemas.microsoft.com/office/drawing/2014/main" id="{FC7E8E1D-2133-9319-A6DD-F61CE6DD2580}"/>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070029" y="6373815"/>
            <a:ext cx="5121972" cy="484186"/>
          </a:xfrm>
          <a:prstGeom prst="rect">
            <a:avLst/>
          </a:prstGeom>
        </p:spPr>
      </p:pic>
    </p:spTree>
    <p:extLst>
      <p:ext uri="{BB962C8B-B14F-4D97-AF65-F5344CB8AC3E}">
        <p14:creationId xmlns:p14="http://schemas.microsoft.com/office/powerpoint/2010/main" val="247233878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A7F8F9D5-1456-87F3-6CF1-96CE75195A88}"/>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070029" y="6373815"/>
            <a:ext cx="5121972" cy="484186"/>
          </a:xfrm>
          <a:prstGeom prst="rect">
            <a:avLst/>
          </a:prstGeom>
        </p:spPr>
      </p:pic>
      <p:sp>
        <p:nvSpPr>
          <p:cNvPr id="7" name="Rectangle 6">
            <a:extLst>
              <a:ext uri="{FF2B5EF4-FFF2-40B4-BE49-F238E27FC236}">
                <a16:creationId xmlns:a16="http://schemas.microsoft.com/office/drawing/2014/main" id="{1EA6F498-437E-2CBB-24AF-619B0BC15FD2}"/>
              </a:ext>
            </a:extLst>
          </p:cNvPr>
          <p:cNvSpPr/>
          <p:nvPr/>
        </p:nvSpPr>
        <p:spPr>
          <a:xfrm>
            <a:off x="2917708" y="470228"/>
            <a:ext cx="5920210" cy="584775"/>
          </a:xfrm>
          <a:prstGeom prst="rect">
            <a:avLst/>
          </a:prstGeom>
        </p:spPr>
        <p:txBody>
          <a:bodyPr wrap="none">
            <a:spAutoFit/>
          </a:bodyPr>
          <a:lstStyle/>
          <a:p>
            <a:r>
              <a:rPr lang="el-GR" sz="3200" dirty="0">
                <a:solidFill>
                  <a:schemeClr val="bg2">
                    <a:lumMod val="25000"/>
                  </a:schemeClr>
                </a:solidFill>
                <a:latin typeface="+mj-lt"/>
              </a:rPr>
              <a:t>Δικαίωμα υποβολής ενστάσεων</a:t>
            </a:r>
            <a:endParaRPr lang="en-US" sz="3200" dirty="0">
              <a:solidFill>
                <a:schemeClr val="bg2">
                  <a:lumMod val="25000"/>
                </a:schemeClr>
              </a:solidFill>
              <a:latin typeface="+mj-lt"/>
            </a:endParaRPr>
          </a:p>
        </p:txBody>
      </p:sp>
      <p:sp>
        <p:nvSpPr>
          <p:cNvPr id="11" name="TextBox 10">
            <a:extLst>
              <a:ext uri="{FF2B5EF4-FFF2-40B4-BE49-F238E27FC236}">
                <a16:creationId xmlns:a16="http://schemas.microsoft.com/office/drawing/2014/main" id="{1E0C0281-969D-BB10-9432-E4E3E67EE454}"/>
              </a:ext>
            </a:extLst>
          </p:cNvPr>
          <p:cNvSpPr txBox="1"/>
          <p:nvPr/>
        </p:nvSpPr>
        <p:spPr>
          <a:xfrm>
            <a:off x="1434517" y="1711354"/>
            <a:ext cx="7713677" cy="1754326"/>
          </a:xfrm>
          <a:prstGeom prst="rect">
            <a:avLst/>
          </a:prstGeom>
          <a:noFill/>
        </p:spPr>
        <p:txBody>
          <a:bodyPr wrap="square">
            <a:spAutoFit/>
          </a:bodyPr>
          <a:lstStyle/>
          <a:p>
            <a:pPr algn="just"/>
            <a:r>
              <a:rPr lang="el-GR" dirty="0"/>
              <a:t>Από την ημέρα ανάρτησης των ΠΡΟΣΩΡΙΝΩΝ ΑΠΟΤΕΛΕΣΜΑΤΩΝ στην Ιστοσελίδα Πρακτικής Άσκησης του Τμήματος μεσολαβούν </a:t>
            </a:r>
            <a:r>
              <a:rPr lang="el-GR" b="1" dirty="0">
                <a:solidFill>
                  <a:srgbClr val="FF0000"/>
                </a:solidFill>
              </a:rPr>
              <a:t>τουλάχιστον πέντε (5) ημέρες </a:t>
            </a:r>
            <a:r>
              <a:rPr lang="el-GR" dirty="0"/>
              <a:t>προκειμένου να κατατεθούν ενστάσεις από τους</a:t>
            </a:r>
          </a:p>
          <a:p>
            <a:pPr algn="just"/>
            <a:r>
              <a:rPr lang="el-GR" dirty="0"/>
              <a:t>ενδιαφερόμενους σύμφωνα με τη διαδικασία που αποτυπώνεται στον Οδηγό Υλοποίησης του Τμήματος. Εφόσον προκύψουν ενστάσεις πραγματοποιείται εξέταση αυτών βάσει της οριζόμενης διαδικασίας.</a:t>
            </a:r>
          </a:p>
        </p:txBody>
      </p:sp>
      <p:pic>
        <p:nvPicPr>
          <p:cNvPr id="13" name="Picture 12">
            <a:extLst>
              <a:ext uri="{FF2B5EF4-FFF2-40B4-BE49-F238E27FC236}">
                <a16:creationId xmlns:a16="http://schemas.microsoft.com/office/drawing/2014/main" id="{0D0E22A6-CA44-48C1-B2C7-3735ADE64B42}"/>
              </a:ext>
            </a:extLst>
          </p:cNvPr>
          <p:cNvPicPr>
            <a:picLocks noChangeAspect="1"/>
          </p:cNvPicPr>
          <p:nvPr/>
        </p:nvPicPr>
        <p:blipFill>
          <a:blip r:embed="rId3"/>
          <a:stretch>
            <a:fillRect/>
          </a:stretch>
        </p:blipFill>
        <p:spPr>
          <a:xfrm>
            <a:off x="1293695" y="3821622"/>
            <a:ext cx="3248025" cy="2419350"/>
          </a:xfrm>
          <a:prstGeom prst="rect">
            <a:avLst/>
          </a:prstGeom>
        </p:spPr>
      </p:pic>
      <p:sp>
        <p:nvSpPr>
          <p:cNvPr id="14" name="Rectangle 13">
            <a:extLst>
              <a:ext uri="{FF2B5EF4-FFF2-40B4-BE49-F238E27FC236}">
                <a16:creationId xmlns:a16="http://schemas.microsoft.com/office/drawing/2014/main" id="{0DADF014-8BDC-F84B-58BE-4ACB3B6B9AA4}"/>
              </a:ext>
            </a:extLst>
          </p:cNvPr>
          <p:cNvSpPr/>
          <p:nvPr/>
        </p:nvSpPr>
        <p:spPr>
          <a:xfrm>
            <a:off x="5017864" y="4777314"/>
            <a:ext cx="3145413" cy="369332"/>
          </a:xfrm>
          <a:prstGeom prst="rect">
            <a:avLst/>
          </a:prstGeom>
        </p:spPr>
        <p:txBody>
          <a:bodyPr wrap="none">
            <a:spAutoFit/>
          </a:bodyPr>
          <a:lstStyle/>
          <a:p>
            <a:r>
              <a:rPr lang="en-US" dirty="0">
                <a:hlinkClick r:id="rId4"/>
              </a:rPr>
              <a:t>https://praktiki.aegean.gr/</a:t>
            </a:r>
            <a:r>
              <a:rPr lang="el-GR" dirty="0"/>
              <a:t> </a:t>
            </a:r>
            <a:endParaRPr lang="en-US" dirty="0"/>
          </a:p>
        </p:txBody>
      </p:sp>
      <p:sp>
        <p:nvSpPr>
          <p:cNvPr id="15" name="Curved Left Arrow 16">
            <a:extLst>
              <a:ext uri="{FF2B5EF4-FFF2-40B4-BE49-F238E27FC236}">
                <a16:creationId xmlns:a16="http://schemas.microsoft.com/office/drawing/2014/main" id="{2EF9B0F0-23BC-5ED4-5519-B779ABA17D5F}"/>
              </a:ext>
            </a:extLst>
          </p:cNvPr>
          <p:cNvSpPr/>
          <p:nvPr/>
        </p:nvSpPr>
        <p:spPr>
          <a:xfrm>
            <a:off x="8073693" y="4263924"/>
            <a:ext cx="881149" cy="838585"/>
          </a:xfrm>
          <a:prstGeom prst="curvedLeftArrow">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223473043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A7F8F9D5-1456-87F3-6CF1-96CE75195A88}"/>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070029" y="6373815"/>
            <a:ext cx="5121972" cy="484186"/>
          </a:xfrm>
          <a:prstGeom prst="rect">
            <a:avLst/>
          </a:prstGeom>
        </p:spPr>
      </p:pic>
      <p:sp>
        <p:nvSpPr>
          <p:cNvPr id="7" name="Rectangle 6">
            <a:extLst>
              <a:ext uri="{FF2B5EF4-FFF2-40B4-BE49-F238E27FC236}">
                <a16:creationId xmlns:a16="http://schemas.microsoft.com/office/drawing/2014/main" id="{1EA6F498-437E-2CBB-24AF-619B0BC15FD2}"/>
              </a:ext>
            </a:extLst>
          </p:cNvPr>
          <p:cNvSpPr/>
          <p:nvPr/>
        </p:nvSpPr>
        <p:spPr>
          <a:xfrm>
            <a:off x="4653202" y="544873"/>
            <a:ext cx="2311851" cy="584775"/>
          </a:xfrm>
          <a:prstGeom prst="rect">
            <a:avLst/>
          </a:prstGeom>
        </p:spPr>
        <p:txBody>
          <a:bodyPr wrap="none">
            <a:spAutoFit/>
          </a:bodyPr>
          <a:lstStyle/>
          <a:p>
            <a:r>
              <a:rPr lang="el-GR" sz="3200" dirty="0">
                <a:solidFill>
                  <a:schemeClr val="bg2">
                    <a:lumMod val="25000"/>
                  </a:schemeClr>
                </a:solidFill>
                <a:latin typeface="+mj-lt"/>
              </a:rPr>
              <a:t>Διαδικασίες</a:t>
            </a:r>
            <a:endParaRPr lang="en-US" sz="3200" dirty="0">
              <a:solidFill>
                <a:schemeClr val="bg2">
                  <a:lumMod val="25000"/>
                </a:schemeClr>
              </a:solidFill>
              <a:latin typeface="+mj-lt"/>
            </a:endParaRPr>
          </a:p>
        </p:txBody>
      </p:sp>
      <p:sp>
        <p:nvSpPr>
          <p:cNvPr id="6" name="TextBox 5">
            <a:extLst>
              <a:ext uri="{FF2B5EF4-FFF2-40B4-BE49-F238E27FC236}">
                <a16:creationId xmlns:a16="http://schemas.microsoft.com/office/drawing/2014/main" id="{251B4056-4FD9-0E6F-3BBB-A1A30DAC10C1}"/>
              </a:ext>
            </a:extLst>
          </p:cNvPr>
          <p:cNvSpPr txBox="1"/>
          <p:nvPr/>
        </p:nvSpPr>
        <p:spPr>
          <a:xfrm>
            <a:off x="1535187" y="1451295"/>
            <a:ext cx="8049236" cy="4196470"/>
          </a:xfrm>
          <a:prstGeom prst="rect">
            <a:avLst/>
          </a:prstGeom>
          <a:noFill/>
        </p:spPr>
        <p:txBody>
          <a:bodyPr wrap="square">
            <a:spAutoFit/>
          </a:bodyPr>
          <a:lstStyle/>
          <a:p>
            <a:pPr marL="285750" indent="-285750" algn="just">
              <a:lnSpc>
                <a:spcPct val="150000"/>
              </a:lnSpc>
              <a:buFont typeface="Arial" panose="020B0604020202020204" pitchFamily="34" charset="0"/>
              <a:buChar char="•"/>
            </a:pPr>
            <a:r>
              <a:rPr lang="el-GR" dirty="0"/>
              <a:t>Αντιστοίχιση θέσης με ασκούμενο/η στην ιστοσελίδα atlas.grnet.gr από το γραφείο Π.Α., σε συνεννόηση με τον Τμηματικά Υπεύθυνο</a:t>
            </a:r>
          </a:p>
          <a:p>
            <a:pPr marL="285750" indent="-285750" algn="just">
              <a:lnSpc>
                <a:spcPct val="150000"/>
              </a:lnSpc>
              <a:buFont typeface="Arial" panose="020B0604020202020204" pitchFamily="34" charset="0"/>
              <a:buChar char="•"/>
            </a:pPr>
            <a:r>
              <a:rPr lang="el-GR" dirty="0"/>
              <a:t>Προκαταχώρηση συμβάσεων φοιτητών/τριών</a:t>
            </a:r>
          </a:p>
          <a:p>
            <a:pPr marL="285750" indent="-285750" algn="just">
              <a:lnSpc>
                <a:spcPct val="150000"/>
              </a:lnSpc>
              <a:buFont typeface="Arial" panose="020B0604020202020204" pitchFamily="34" charset="0"/>
              <a:buChar char="•"/>
            </a:pPr>
            <a:r>
              <a:rPr lang="el-GR" dirty="0"/>
              <a:t>Επικοινωνία Εποπτών καθηγητών με ασκούμενους/ες</a:t>
            </a:r>
          </a:p>
          <a:p>
            <a:pPr marL="285750" indent="-285750" algn="just">
              <a:lnSpc>
                <a:spcPct val="150000"/>
              </a:lnSpc>
              <a:buFont typeface="Arial" panose="020B0604020202020204" pitchFamily="34" charset="0"/>
              <a:buChar char="•"/>
            </a:pPr>
            <a:r>
              <a:rPr lang="el-GR" dirty="0"/>
              <a:t>Ενημέρωση των φορέων υποδοχής από το γραφείο Π.Α. για το εάν επιλέχθηκε φοιτητής/</a:t>
            </a:r>
            <a:r>
              <a:rPr lang="el-GR" dirty="0" err="1"/>
              <a:t>τρια</a:t>
            </a:r>
            <a:r>
              <a:rPr lang="el-GR" dirty="0"/>
              <a:t> για την προσφερόμενη θέση και ποιος/α</a:t>
            </a:r>
          </a:p>
          <a:p>
            <a:pPr marL="285750" indent="-285750" algn="just">
              <a:lnSpc>
                <a:spcPct val="150000"/>
              </a:lnSpc>
              <a:buFont typeface="Arial" panose="020B0604020202020204" pitchFamily="34" charset="0"/>
              <a:buChar char="•"/>
            </a:pPr>
            <a:r>
              <a:rPr lang="el-GR" dirty="0"/>
              <a:t>Αποστολή εγγράφων προς συμπλήρωση στους φορείς υποδοχής</a:t>
            </a:r>
          </a:p>
          <a:p>
            <a:pPr marL="285750" indent="-285750" algn="just">
              <a:lnSpc>
                <a:spcPct val="150000"/>
              </a:lnSpc>
              <a:buFont typeface="Arial" panose="020B0604020202020204" pitchFamily="34" charset="0"/>
              <a:buChar char="•"/>
            </a:pPr>
            <a:r>
              <a:rPr lang="el-GR" dirty="0"/>
              <a:t>Υπογραφή σύμβασης από όλους τους συμβαλλόμενους</a:t>
            </a:r>
          </a:p>
          <a:p>
            <a:pPr marL="285750" indent="-285750" algn="just">
              <a:lnSpc>
                <a:spcPct val="150000"/>
              </a:lnSpc>
              <a:buFont typeface="Arial" panose="020B0604020202020204" pitchFamily="34" charset="0"/>
              <a:buChar char="•"/>
            </a:pPr>
            <a:r>
              <a:rPr lang="el-GR" dirty="0"/>
              <a:t>Υποβολή απογραφικού δελτίου εισόδου ασκούμενου/ης φοιτητή/τριας</a:t>
            </a:r>
          </a:p>
          <a:p>
            <a:pPr marL="285750" indent="-285750" algn="just">
              <a:lnSpc>
                <a:spcPct val="150000"/>
              </a:lnSpc>
              <a:buFont typeface="Arial" panose="020B0604020202020204" pitchFamily="34" charset="0"/>
              <a:buChar char="•"/>
            </a:pPr>
            <a:r>
              <a:rPr lang="el-GR" dirty="0"/>
              <a:t>Διεξαγωγή πρακτικής άσκησης</a:t>
            </a:r>
          </a:p>
        </p:txBody>
      </p:sp>
    </p:spTree>
    <p:extLst>
      <p:ext uri="{BB962C8B-B14F-4D97-AF65-F5344CB8AC3E}">
        <p14:creationId xmlns:p14="http://schemas.microsoft.com/office/powerpoint/2010/main" val="124025038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A7F8F9D5-1456-87F3-6CF1-96CE75195A88}"/>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070029" y="6373815"/>
            <a:ext cx="5121972" cy="484186"/>
          </a:xfrm>
          <a:prstGeom prst="rect">
            <a:avLst/>
          </a:prstGeom>
        </p:spPr>
      </p:pic>
      <p:sp>
        <p:nvSpPr>
          <p:cNvPr id="7" name="Rectangle 6">
            <a:extLst>
              <a:ext uri="{FF2B5EF4-FFF2-40B4-BE49-F238E27FC236}">
                <a16:creationId xmlns:a16="http://schemas.microsoft.com/office/drawing/2014/main" id="{1EA6F498-437E-2CBB-24AF-619B0BC15FD2}"/>
              </a:ext>
            </a:extLst>
          </p:cNvPr>
          <p:cNvSpPr/>
          <p:nvPr/>
        </p:nvSpPr>
        <p:spPr>
          <a:xfrm>
            <a:off x="1660620" y="555968"/>
            <a:ext cx="9264075" cy="584775"/>
          </a:xfrm>
          <a:prstGeom prst="rect">
            <a:avLst/>
          </a:prstGeom>
        </p:spPr>
        <p:txBody>
          <a:bodyPr wrap="none">
            <a:spAutoFit/>
          </a:bodyPr>
          <a:lstStyle/>
          <a:p>
            <a:r>
              <a:rPr lang="el-GR" sz="3200" dirty="0">
                <a:solidFill>
                  <a:schemeClr val="bg2">
                    <a:lumMod val="25000"/>
                  </a:schemeClr>
                </a:solidFill>
                <a:latin typeface="+mj-lt"/>
              </a:rPr>
              <a:t>Διαδικασίες</a:t>
            </a:r>
            <a:r>
              <a:rPr lang="en-US" sz="3200" dirty="0">
                <a:solidFill>
                  <a:schemeClr val="bg2">
                    <a:lumMod val="25000"/>
                  </a:schemeClr>
                </a:solidFill>
                <a:latin typeface="+mj-lt"/>
              </a:rPr>
              <a:t> </a:t>
            </a:r>
            <a:r>
              <a:rPr lang="el-GR" sz="3200" dirty="0">
                <a:solidFill>
                  <a:schemeClr val="bg2">
                    <a:lumMod val="25000"/>
                  </a:schemeClr>
                </a:solidFill>
                <a:latin typeface="+mj-lt"/>
              </a:rPr>
              <a:t>για την ολοκλήρωση &amp; αποζημίωση</a:t>
            </a:r>
            <a:endParaRPr lang="en-US" sz="3200" dirty="0">
              <a:solidFill>
                <a:schemeClr val="bg2">
                  <a:lumMod val="25000"/>
                </a:schemeClr>
              </a:solidFill>
              <a:latin typeface="+mj-lt"/>
            </a:endParaRPr>
          </a:p>
        </p:txBody>
      </p:sp>
      <p:sp>
        <p:nvSpPr>
          <p:cNvPr id="6" name="TextBox 5">
            <a:extLst>
              <a:ext uri="{FF2B5EF4-FFF2-40B4-BE49-F238E27FC236}">
                <a16:creationId xmlns:a16="http://schemas.microsoft.com/office/drawing/2014/main" id="{251B4056-4FD9-0E6F-3BBB-A1A30DAC10C1}"/>
              </a:ext>
            </a:extLst>
          </p:cNvPr>
          <p:cNvSpPr txBox="1"/>
          <p:nvPr/>
        </p:nvSpPr>
        <p:spPr>
          <a:xfrm>
            <a:off x="1535187" y="1451295"/>
            <a:ext cx="8049236" cy="5442965"/>
          </a:xfrm>
          <a:prstGeom prst="rect">
            <a:avLst/>
          </a:prstGeom>
          <a:noFill/>
        </p:spPr>
        <p:txBody>
          <a:bodyPr wrap="square">
            <a:spAutoFit/>
          </a:bodyPr>
          <a:lstStyle/>
          <a:p>
            <a:pPr algn="just">
              <a:lnSpc>
                <a:spcPct val="150000"/>
              </a:lnSpc>
            </a:pPr>
            <a:r>
              <a:rPr lang="el-GR" dirty="0"/>
              <a:t>Συλλογή συμπληρωμένων (υπογεγραμμένων/σφραγισμένων ανά περίπτωση) εγγράφων από ασκούμενους/ες, φορείς υποδοχής και επόπτες καθηγητές μετά το πέρας της πρακτικής άσκησης </a:t>
            </a:r>
          </a:p>
          <a:p>
            <a:pPr marL="342900" indent="-342900" algn="just">
              <a:lnSpc>
                <a:spcPct val="150000"/>
              </a:lnSpc>
              <a:buFont typeface="+mj-lt"/>
              <a:buAutoNum type="arabicPeriod"/>
            </a:pPr>
            <a:r>
              <a:rPr lang="el-GR" dirty="0"/>
              <a:t>Υπογεγραμμένη σύμβαση </a:t>
            </a:r>
          </a:p>
          <a:p>
            <a:pPr marL="342900" indent="-342900" algn="just">
              <a:lnSpc>
                <a:spcPct val="150000"/>
              </a:lnSpc>
              <a:buFont typeface="+mj-lt"/>
              <a:buAutoNum type="arabicPeriod"/>
            </a:pPr>
            <a:r>
              <a:rPr lang="el-GR" dirty="0"/>
              <a:t>Βεβαίωση ολοκλήρωσης Π.Α από το Φ.Υ.</a:t>
            </a:r>
          </a:p>
          <a:p>
            <a:pPr marL="342900" indent="-342900" algn="just">
              <a:lnSpc>
                <a:spcPct val="150000"/>
              </a:lnSpc>
              <a:buFont typeface="+mj-lt"/>
              <a:buAutoNum type="arabicPeriod"/>
            </a:pPr>
            <a:r>
              <a:rPr lang="el-GR" dirty="0"/>
              <a:t>Απογραφικό δελτίο εξόδου ασκούμενου/ης φοιτητή/τριας</a:t>
            </a:r>
          </a:p>
          <a:p>
            <a:pPr marL="342900" indent="-342900" algn="just">
              <a:lnSpc>
                <a:spcPct val="150000"/>
              </a:lnSpc>
              <a:buFont typeface="+mj-lt"/>
              <a:buAutoNum type="arabicPeriod"/>
            </a:pPr>
            <a:r>
              <a:rPr lang="el-GR" dirty="0"/>
              <a:t>Ερωτηματολόγια αξιολόγησης από το φοιτητή/τρια  </a:t>
            </a:r>
          </a:p>
          <a:p>
            <a:pPr marL="342900" indent="-342900" algn="just">
              <a:lnSpc>
                <a:spcPct val="150000"/>
              </a:lnSpc>
              <a:buFont typeface="+mj-lt"/>
              <a:buAutoNum type="arabicPeriod"/>
            </a:pPr>
            <a:r>
              <a:rPr lang="el-GR" dirty="0"/>
              <a:t>Ερωτηματολόγιο αξιολόγησης από το φορέα υποδοχής</a:t>
            </a:r>
          </a:p>
          <a:p>
            <a:pPr marL="342900" indent="-342900" algn="just">
              <a:lnSpc>
                <a:spcPct val="150000"/>
              </a:lnSpc>
              <a:buFont typeface="+mj-lt"/>
              <a:buAutoNum type="arabicPeriod"/>
            </a:pPr>
            <a:r>
              <a:rPr lang="el-GR" dirty="0"/>
              <a:t>Ερωτηματολόγιο αξιολόγησης από </a:t>
            </a:r>
            <a:r>
              <a:rPr lang="el-GR" dirty="0" err="1"/>
              <a:t>Ακαδημ</a:t>
            </a:r>
            <a:r>
              <a:rPr lang="el-GR" dirty="0"/>
              <a:t>. Επόπτη/</a:t>
            </a:r>
            <a:r>
              <a:rPr lang="el-GR" dirty="0" err="1"/>
              <a:t>τρια</a:t>
            </a:r>
            <a:endParaRPr lang="el-GR" dirty="0"/>
          </a:p>
          <a:p>
            <a:pPr marL="342900" indent="-342900" algn="just">
              <a:lnSpc>
                <a:spcPct val="150000"/>
              </a:lnSpc>
              <a:buFont typeface="+mj-lt"/>
              <a:buAutoNum type="arabicPeriod"/>
            </a:pPr>
            <a:r>
              <a:rPr lang="el-GR" dirty="0"/>
              <a:t>Έντυπα αναγγελίας πρόσληψης (έναρξης και λήξης πρακτικής άσκησης) από το φορέα υποδοχής</a:t>
            </a:r>
          </a:p>
          <a:p>
            <a:pPr marL="342900" indent="-342900" algn="just">
              <a:lnSpc>
                <a:spcPct val="150000"/>
              </a:lnSpc>
              <a:buFont typeface="+mj-lt"/>
              <a:buAutoNum type="arabicPeriod"/>
            </a:pPr>
            <a:r>
              <a:rPr lang="el-GR" dirty="0"/>
              <a:t>Βεβαίωση Υπεύθυνου ΠΑ του Τμήματος για την επιτυχή ολοκλήρωση (και ότι το μάθημα έχει περαστεί με βαθμό ≥5)</a:t>
            </a:r>
          </a:p>
        </p:txBody>
      </p:sp>
    </p:spTree>
    <p:extLst>
      <p:ext uri="{BB962C8B-B14F-4D97-AF65-F5344CB8AC3E}">
        <p14:creationId xmlns:p14="http://schemas.microsoft.com/office/powerpoint/2010/main" val="406811841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Τίτλος 1"/>
          <p:cNvSpPr>
            <a:spLocks noGrp="1"/>
          </p:cNvSpPr>
          <p:nvPr>
            <p:ph type="title"/>
          </p:nvPr>
        </p:nvSpPr>
        <p:spPr>
          <a:xfrm>
            <a:off x="1384041" y="3158837"/>
            <a:ext cx="9601200" cy="966334"/>
          </a:xfrm>
        </p:spPr>
        <p:txBody>
          <a:bodyPr/>
          <a:lstStyle/>
          <a:p>
            <a:pPr algn="ctr"/>
            <a:r>
              <a:rPr lang="el-GR" altLang="el-GR" i="1" dirty="0">
                <a:ln>
                  <a:noFill/>
                </a:ln>
              </a:rPr>
              <a:t>Σας ευχαριστούμε πολύ!</a:t>
            </a:r>
          </a:p>
        </p:txBody>
      </p:sp>
      <p:pic>
        <p:nvPicPr>
          <p:cNvPr id="3" name="Picture 1">
            <a:extLst>
              <a:ext uri="{FF2B5EF4-FFF2-40B4-BE49-F238E27FC236}">
                <a16:creationId xmlns:a16="http://schemas.microsoft.com/office/drawing/2014/main" id="{4E7F0BEE-62CF-4F41-B40F-CF056194995F}"/>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703783" y="6373814"/>
            <a:ext cx="5121972" cy="484186"/>
          </a:xfrm>
          <a:prstGeom prst="rect">
            <a:avLst/>
          </a:prstGeom>
        </p:spPr>
      </p:pic>
    </p:spTree>
    <p:extLst>
      <p:ext uri="{BB962C8B-B14F-4D97-AF65-F5344CB8AC3E}">
        <p14:creationId xmlns:p14="http://schemas.microsoft.com/office/powerpoint/2010/main" val="31516705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1 - Τίτλος"/>
          <p:cNvSpPr>
            <a:spLocks noGrp="1"/>
          </p:cNvSpPr>
          <p:nvPr>
            <p:ph type="title"/>
          </p:nvPr>
        </p:nvSpPr>
        <p:spPr>
          <a:xfrm>
            <a:off x="1425353" y="893611"/>
            <a:ext cx="8205662" cy="682133"/>
          </a:xfrm>
        </p:spPr>
        <p:txBody>
          <a:bodyPr>
            <a:normAutofit/>
          </a:bodyPr>
          <a:lstStyle/>
          <a:p>
            <a:pPr algn="ctr"/>
            <a:r>
              <a:rPr lang="el-GR" altLang="el-GR" sz="3200" dirty="0">
                <a:ln>
                  <a:noFill/>
                </a:ln>
                <a:solidFill>
                  <a:schemeClr val="bg2">
                    <a:lumMod val="25000"/>
                  </a:schemeClr>
                </a:solidFill>
              </a:rPr>
              <a:t>Τι ισχύει για το Τμήμα μου</a:t>
            </a:r>
          </a:p>
        </p:txBody>
      </p:sp>
      <p:pic>
        <p:nvPicPr>
          <p:cNvPr id="4" name="Picture 3">
            <a:extLst>
              <a:ext uri="{FF2B5EF4-FFF2-40B4-BE49-F238E27FC236}">
                <a16:creationId xmlns:a16="http://schemas.microsoft.com/office/drawing/2014/main" id="{D73997CF-2502-EEC2-4DED-F7A3584E5D9E}"/>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070029" y="6373815"/>
            <a:ext cx="5121972" cy="484186"/>
          </a:xfrm>
          <a:prstGeom prst="rect">
            <a:avLst/>
          </a:prstGeom>
        </p:spPr>
      </p:pic>
      <p:sp>
        <p:nvSpPr>
          <p:cNvPr id="6" name="Ορθογώνιο 5">
            <a:extLst>
              <a:ext uri="{FF2B5EF4-FFF2-40B4-BE49-F238E27FC236}">
                <a16:creationId xmlns:a16="http://schemas.microsoft.com/office/drawing/2014/main" id="{F4ECF766-0996-4323-922A-228EF6A6ABB4}"/>
              </a:ext>
            </a:extLst>
          </p:cNvPr>
          <p:cNvSpPr/>
          <p:nvPr/>
        </p:nvSpPr>
        <p:spPr>
          <a:xfrm>
            <a:off x="1163500" y="1575744"/>
            <a:ext cx="9005454" cy="4992842"/>
          </a:xfrm>
          <a:prstGeom prst="rect">
            <a:avLst/>
          </a:prstGeom>
        </p:spPr>
        <p:txBody>
          <a:bodyPr wrap="square">
            <a:spAutoFit/>
          </a:bodyPr>
          <a:lstStyle/>
          <a:p>
            <a:pPr>
              <a:lnSpc>
                <a:spcPct val="200000"/>
              </a:lnSpc>
            </a:pPr>
            <a:r>
              <a:rPr lang="el-GR" dirty="0"/>
              <a:t>❑ Συνολική διάρκεια: 2 μήνες </a:t>
            </a:r>
          </a:p>
          <a:p>
            <a:pPr>
              <a:lnSpc>
                <a:spcPct val="200000"/>
              </a:lnSpc>
            </a:pPr>
            <a:r>
              <a:rPr lang="el-GR" dirty="0"/>
              <a:t>❑Διάστημα υλοποίησης: Εαρινό εξάμηνο, με προτεινόμενο διάστημα από 1η Ιουλίου έως και 31η Αυγούστου *.</a:t>
            </a:r>
          </a:p>
          <a:p>
            <a:pPr marL="285750" indent="-285750">
              <a:lnSpc>
                <a:spcPct val="200000"/>
              </a:lnSpc>
              <a:buFont typeface="Wingdings" panose="05000000000000000000" pitchFamily="2" charset="2"/>
              <a:buChar char="q"/>
            </a:pPr>
            <a:r>
              <a:rPr lang="el-GR" dirty="0"/>
              <a:t>Απαραίτητη προϋπόθεση αποτελεί ο/η φοιτητής/</a:t>
            </a:r>
            <a:r>
              <a:rPr lang="el-GR" dirty="0" err="1"/>
              <a:t>ήτρια</a:t>
            </a:r>
            <a:r>
              <a:rPr lang="el-GR" dirty="0"/>
              <a:t> να διανύει το έκτο (6ο) εξάμηνο σπουδών και να έχει ολοκληρώσει επιτυχώς, κατ’ ελάχιστον, το 30% των μαθημάτων του ενδεικτικού προγράμματος σπουδών. 	</a:t>
            </a:r>
          </a:p>
          <a:p>
            <a:pPr>
              <a:lnSpc>
                <a:spcPct val="200000"/>
              </a:lnSpc>
            </a:pPr>
            <a:r>
              <a:rPr lang="el-GR" dirty="0"/>
              <a:t>❑ ECTS: 5</a:t>
            </a:r>
          </a:p>
          <a:p>
            <a:pPr>
              <a:lnSpc>
                <a:spcPct val="200000"/>
              </a:lnSpc>
            </a:pPr>
            <a:r>
              <a:rPr lang="el-GR" dirty="0"/>
              <a:t>❑ Προσφερόμενες θέσεις Πρακτικής Άσκησης: ανακοινώνονται στην πρόσκληση εκδήλωσης ενδιαφέροντος κάθε </a:t>
            </a:r>
            <a:r>
              <a:rPr lang="el-GR" dirty="0" err="1"/>
              <a:t>ακαδ.έτος</a:t>
            </a:r>
            <a:r>
              <a:rPr lang="el-GR" dirty="0"/>
              <a:t> (40)</a:t>
            </a:r>
          </a:p>
        </p:txBody>
      </p:sp>
    </p:spTree>
    <p:extLst>
      <p:ext uri="{BB962C8B-B14F-4D97-AF65-F5344CB8AC3E}">
        <p14:creationId xmlns:p14="http://schemas.microsoft.com/office/powerpoint/2010/main" val="3325714436"/>
      </p:ext>
    </p:extLst>
  </p:cSld>
  <p:clrMapOvr>
    <a:masterClrMapping/>
  </p:clrMapOvr>
  <p:transition>
    <p:dissolv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5" name="Rectangle 6"/>
          <p:cNvSpPr>
            <a:spLocks noChangeArrowheads="1"/>
          </p:cNvSpPr>
          <p:nvPr/>
        </p:nvSpPr>
        <p:spPr bwMode="auto">
          <a:xfrm>
            <a:off x="1635811" y="522288"/>
            <a:ext cx="7489825" cy="50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sz="1400">
                <a:solidFill>
                  <a:schemeClr val="tx1"/>
                </a:solidFill>
                <a:latin typeface="Arial" panose="020B0604020202020204" pitchFamily="34" charset="0"/>
              </a:defRPr>
            </a:lvl1pPr>
            <a:lvl2pPr marL="742950" indent="-285750">
              <a:defRPr sz="1400">
                <a:solidFill>
                  <a:schemeClr val="tx1"/>
                </a:solidFill>
                <a:latin typeface="Arial" panose="020B0604020202020204" pitchFamily="34" charset="0"/>
              </a:defRPr>
            </a:lvl2pPr>
            <a:lvl3pPr marL="1143000" indent="-228600">
              <a:defRPr sz="1400">
                <a:solidFill>
                  <a:schemeClr val="tx1"/>
                </a:solidFill>
                <a:latin typeface="Arial" panose="020B0604020202020204" pitchFamily="34" charset="0"/>
              </a:defRPr>
            </a:lvl3pPr>
            <a:lvl4pPr marL="1600200" indent="-228600">
              <a:defRPr sz="1400">
                <a:solidFill>
                  <a:schemeClr val="tx1"/>
                </a:solidFill>
                <a:latin typeface="Arial" panose="020B0604020202020204" pitchFamily="34" charset="0"/>
              </a:defRPr>
            </a:lvl4pPr>
            <a:lvl5pPr marL="2057400" indent="-228600">
              <a:defRPr sz="1400">
                <a:solidFill>
                  <a:schemeClr val="tx1"/>
                </a:solidFill>
                <a:latin typeface="Arial" panose="020B0604020202020204" pitchFamily="34" charset="0"/>
              </a:defRPr>
            </a:lvl5pPr>
            <a:lvl6pPr marL="2514600" indent="-228600" eaLnBrk="0" fontAlgn="base" hangingPunct="0">
              <a:spcBef>
                <a:spcPct val="0"/>
              </a:spcBef>
              <a:spcAft>
                <a:spcPct val="0"/>
              </a:spcAft>
              <a:defRPr sz="1400">
                <a:solidFill>
                  <a:schemeClr val="tx1"/>
                </a:solidFill>
                <a:latin typeface="Arial" panose="020B0604020202020204" pitchFamily="34" charset="0"/>
              </a:defRPr>
            </a:lvl6pPr>
            <a:lvl7pPr marL="2971800" indent="-228600" eaLnBrk="0" fontAlgn="base" hangingPunct="0">
              <a:spcBef>
                <a:spcPct val="0"/>
              </a:spcBef>
              <a:spcAft>
                <a:spcPct val="0"/>
              </a:spcAft>
              <a:defRPr sz="1400">
                <a:solidFill>
                  <a:schemeClr val="tx1"/>
                </a:solidFill>
                <a:latin typeface="Arial" panose="020B0604020202020204" pitchFamily="34" charset="0"/>
              </a:defRPr>
            </a:lvl7pPr>
            <a:lvl8pPr marL="3429000" indent="-228600" eaLnBrk="0" fontAlgn="base" hangingPunct="0">
              <a:spcBef>
                <a:spcPct val="0"/>
              </a:spcBef>
              <a:spcAft>
                <a:spcPct val="0"/>
              </a:spcAft>
              <a:defRPr sz="1400">
                <a:solidFill>
                  <a:schemeClr val="tx1"/>
                </a:solidFill>
                <a:latin typeface="Arial" panose="020B0604020202020204" pitchFamily="34" charset="0"/>
              </a:defRPr>
            </a:lvl8pPr>
            <a:lvl9pPr marL="3886200" indent="-228600" eaLnBrk="0" fontAlgn="base" hangingPunct="0">
              <a:spcBef>
                <a:spcPct val="0"/>
              </a:spcBef>
              <a:spcAft>
                <a:spcPct val="0"/>
              </a:spcAft>
              <a:defRPr sz="1400">
                <a:solidFill>
                  <a:schemeClr val="tx1"/>
                </a:solidFill>
                <a:latin typeface="Arial" panose="020B0604020202020204" pitchFamily="34" charset="0"/>
              </a:defRPr>
            </a:lvl9pPr>
          </a:lstStyle>
          <a:p>
            <a:pPr algn="ctr" eaLnBrk="1" hangingPunct="1"/>
            <a:r>
              <a:rPr lang="el-GR" altLang="el-GR" sz="2700" dirty="0">
                <a:solidFill>
                  <a:schemeClr val="bg2">
                    <a:lumMod val="25000"/>
                  </a:schemeClr>
                </a:solidFill>
                <a:latin typeface="+mj-lt"/>
              </a:rPr>
              <a:t>Αποζημίωση Ασκούμενου/ης από το ΕΣΠΑ</a:t>
            </a:r>
          </a:p>
        </p:txBody>
      </p:sp>
      <p:sp>
        <p:nvSpPr>
          <p:cNvPr id="3" name="Content Placeholder 2"/>
          <p:cNvSpPr>
            <a:spLocks noGrp="1"/>
          </p:cNvSpPr>
          <p:nvPr>
            <p:ph idx="1"/>
          </p:nvPr>
        </p:nvSpPr>
        <p:spPr>
          <a:xfrm>
            <a:off x="1771074" y="1728217"/>
            <a:ext cx="7726027" cy="3735042"/>
          </a:xfrm>
        </p:spPr>
        <p:txBody>
          <a:bodyPr>
            <a:normAutofit fontScale="77500" lnSpcReduction="20000"/>
          </a:bodyPr>
          <a:lstStyle/>
          <a:p>
            <a:pPr marL="0" indent="0" algn="just">
              <a:lnSpc>
                <a:spcPct val="200000"/>
              </a:lnSpc>
              <a:buNone/>
              <a:defRPr/>
            </a:pPr>
            <a:r>
              <a:rPr lang="el-GR" altLang="el-GR" sz="2300" dirty="0">
                <a:latin typeface="+mj-lt"/>
              </a:rPr>
              <a:t>350 </a:t>
            </a:r>
            <a:r>
              <a:rPr lang="el-GR" sz="2300" dirty="0">
                <a:latin typeface="+mj-lt"/>
              </a:rPr>
              <a:t>ευρώ μηνιαίως</a:t>
            </a:r>
            <a:r>
              <a:rPr lang="el-GR" sz="2300" dirty="0">
                <a:latin typeface="+mj-lt"/>
                <a:cs typeface="Times New Roman" pitchFamily="18" charset="0"/>
              </a:rPr>
              <a:t> </a:t>
            </a:r>
            <a:r>
              <a:rPr lang="el-GR" sz="2300" dirty="0">
                <a:latin typeface="+mj-lt"/>
              </a:rPr>
              <a:t>* 2 μήνες = </a:t>
            </a:r>
            <a:r>
              <a:rPr lang="el-GR" sz="2300" b="1" dirty="0">
                <a:latin typeface="+mj-lt"/>
              </a:rPr>
              <a:t>700 ευρώ </a:t>
            </a:r>
            <a:r>
              <a:rPr lang="el-GR" sz="2300" dirty="0">
                <a:latin typeface="+mj-lt"/>
              </a:rPr>
              <a:t>συνολικά </a:t>
            </a:r>
            <a:endParaRPr lang="el-GR" sz="2300" dirty="0">
              <a:latin typeface="+mj-lt"/>
              <a:cs typeface="Times New Roman" pitchFamily="18" charset="0"/>
            </a:endParaRPr>
          </a:p>
          <a:p>
            <a:pPr algn="just">
              <a:lnSpc>
                <a:spcPct val="200000"/>
              </a:lnSpc>
              <a:defRPr/>
            </a:pPr>
            <a:endParaRPr lang="el-GR" sz="2100" dirty="0">
              <a:latin typeface="+mj-lt"/>
              <a:cs typeface="Times New Roman" pitchFamily="18" charset="0"/>
            </a:endParaRPr>
          </a:p>
          <a:p>
            <a:pPr marL="0" indent="0" algn="just">
              <a:lnSpc>
                <a:spcPct val="200000"/>
              </a:lnSpc>
              <a:buNone/>
              <a:defRPr/>
            </a:pPr>
            <a:r>
              <a:rPr lang="el-GR" sz="2100" dirty="0">
                <a:latin typeface="+mj-lt"/>
              </a:rPr>
              <a:t>Η ασφαλιστική κάλυψη του/της φοιτητή/</a:t>
            </a:r>
            <a:r>
              <a:rPr lang="el-GR" sz="2100" dirty="0" err="1">
                <a:latin typeface="+mj-lt"/>
              </a:rPr>
              <a:t>τριας</a:t>
            </a:r>
            <a:r>
              <a:rPr lang="el-GR" sz="2100" dirty="0">
                <a:latin typeface="+mj-lt"/>
              </a:rPr>
              <a:t> καθώς και η αποζημίωσή του/της θα καλυφθούν μέσω του Προγράμματος με Κωδικό ΟΠΣ 6022449 του προγράμματος «Ανθρώπινο Δυναμικό και Κοινωνική Συνοχή 2021-2027», που χρηματοδοτείται από το Ευρωπαϊκό Κοινωνικό Ταμείο (ΕΚΤ) και από Εθνικούς πόρους </a:t>
            </a:r>
            <a:endParaRPr lang="el-GR" dirty="0">
              <a:latin typeface="+mj-lt"/>
            </a:endParaRPr>
          </a:p>
          <a:p>
            <a:endParaRPr lang="en-US" dirty="0"/>
          </a:p>
        </p:txBody>
      </p:sp>
      <p:pic>
        <p:nvPicPr>
          <p:cNvPr id="2" name="Picture 1">
            <a:extLst>
              <a:ext uri="{FF2B5EF4-FFF2-40B4-BE49-F238E27FC236}">
                <a16:creationId xmlns:a16="http://schemas.microsoft.com/office/drawing/2014/main" id="{B5E7CE15-5F7E-6DC6-2735-233E971C0D09}"/>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070029" y="6373815"/>
            <a:ext cx="5121972" cy="484186"/>
          </a:xfrm>
          <a:prstGeom prst="rect">
            <a:avLst/>
          </a:prstGeom>
        </p:spPr>
      </p:pic>
    </p:spTree>
    <p:extLst>
      <p:ext uri="{BB962C8B-B14F-4D97-AF65-F5344CB8AC3E}">
        <p14:creationId xmlns:p14="http://schemas.microsoft.com/office/powerpoint/2010/main" val="2186829749"/>
      </p:ext>
    </p:extLst>
  </p:cSld>
  <p:clrMapOvr>
    <a:masterClrMapping/>
  </p:clrMapOvr>
  <p:transition spd="slow">
    <p:fade thruBlk="1"/>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02289F-7925-0391-3627-9837CB4EA209}"/>
              </a:ext>
            </a:extLst>
          </p:cNvPr>
          <p:cNvSpPr>
            <a:spLocks noGrp="1"/>
          </p:cNvSpPr>
          <p:nvPr>
            <p:ph type="title"/>
          </p:nvPr>
        </p:nvSpPr>
        <p:spPr/>
        <p:txBody>
          <a:bodyPr/>
          <a:lstStyle/>
          <a:p>
            <a:pPr algn="ctr"/>
            <a:r>
              <a:rPr lang="el-GR" sz="2700" dirty="0">
                <a:solidFill>
                  <a:schemeClr val="bg2">
                    <a:lumMod val="25000"/>
                  </a:schemeClr>
                </a:solidFill>
                <a:ea typeface="+mn-ea"/>
                <a:cs typeface="+mn-cs"/>
              </a:rPr>
              <a:t>Επιλογή φορέων Π.Α </a:t>
            </a:r>
          </a:p>
        </p:txBody>
      </p:sp>
      <p:sp>
        <p:nvSpPr>
          <p:cNvPr id="3" name="Content Placeholder 2">
            <a:extLst>
              <a:ext uri="{FF2B5EF4-FFF2-40B4-BE49-F238E27FC236}">
                <a16:creationId xmlns:a16="http://schemas.microsoft.com/office/drawing/2014/main" id="{229FE416-21DC-F7BF-A1F1-087ECDBE6AA7}"/>
              </a:ext>
            </a:extLst>
          </p:cNvPr>
          <p:cNvSpPr>
            <a:spLocks noGrp="1"/>
          </p:cNvSpPr>
          <p:nvPr>
            <p:ph idx="1"/>
          </p:nvPr>
        </p:nvSpPr>
        <p:spPr>
          <a:xfrm>
            <a:off x="996116" y="1690805"/>
            <a:ext cx="8596668" cy="3880773"/>
          </a:xfrm>
        </p:spPr>
        <p:txBody>
          <a:bodyPr>
            <a:normAutofit/>
          </a:bodyPr>
          <a:lstStyle/>
          <a:p>
            <a:pPr marL="0" indent="0">
              <a:buNone/>
            </a:pPr>
            <a:r>
              <a:rPr lang="el-GR" dirty="0"/>
              <a:t>Οι φορείς απασχόλησης (ιδιωτικοί ή δημόσιοι) θα πρέπει να προσφέρουν θέσεις οι οποίες να σχετίζονται με τις γνωστικές και τεχνολογικές δεξιότητες που προάγει το Τμήμα.</a:t>
            </a:r>
          </a:p>
          <a:p>
            <a:pPr marL="0" indent="0">
              <a:buClr>
                <a:srgbClr val="002060"/>
              </a:buClr>
              <a:buNone/>
            </a:pPr>
            <a:endParaRPr lang="el-GR" dirty="0">
              <a:solidFill>
                <a:srgbClr val="002060"/>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endParaRPr>
          </a:p>
          <a:p>
            <a:pPr marL="0" indent="0">
              <a:buClr>
                <a:srgbClr val="002060"/>
              </a:buClr>
              <a:buNone/>
            </a:pPr>
            <a:r>
              <a:rPr lang="el-GR" dirty="0"/>
              <a:t>Το κάθε Τμήμα διαθέτει μια ευρεία γκάμα με Συνεργαζόμενους Φορείς Υποδοχής, καλύπτοντας όλα τα πεδία. </a:t>
            </a:r>
          </a:p>
          <a:p>
            <a:pPr marL="0" indent="0">
              <a:buClr>
                <a:srgbClr val="002060"/>
              </a:buClr>
              <a:buNone/>
            </a:pPr>
            <a:r>
              <a:rPr lang="el-GR" dirty="0"/>
              <a:t>Για περισσότερες πληροφορίες μπορείτε να επικοινωνήσετε με τον/ην Υπεύθυνο/η Πρακτικής Άσκησης του Τμήματός σας.</a:t>
            </a:r>
            <a:r>
              <a:rPr lang="en-US" dirty="0"/>
              <a:t> </a:t>
            </a:r>
          </a:p>
          <a:p>
            <a:pPr>
              <a:buClr>
                <a:srgbClr val="002060"/>
              </a:buClr>
              <a:buFont typeface="Wingdings" panose="05000000000000000000" pitchFamily="2" charset="2"/>
              <a:buChar char="§"/>
            </a:pPr>
            <a:endParaRPr lang="en-US" dirty="0"/>
          </a:p>
          <a:p>
            <a:pPr marL="0" indent="0">
              <a:buNone/>
            </a:pPr>
            <a:endParaRPr lang="el-GR" dirty="0"/>
          </a:p>
        </p:txBody>
      </p:sp>
      <p:pic>
        <p:nvPicPr>
          <p:cNvPr id="5" name="Picture 4">
            <a:extLst>
              <a:ext uri="{FF2B5EF4-FFF2-40B4-BE49-F238E27FC236}">
                <a16:creationId xmlns:a16="http://schemas.microsoft.com/office/drawing/2014/main" id="{BB209AA6-096D-A082-8744-286CE3EDAF8F}"/>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070029" y="6373815"/>
            <a:ext cx="5121972" cy="484186"/>
          </a:xfrm>
          <a:prstGeom prst="rect">
            <a:avLst/>
          </a:prstGeom>
        </p:spPr>
      </p:pic>
    </p:spTree>
    <p:extLst>
      <p:ext uri="{BB962C8B-B14F-4D97-AF65-F5344CB8AC3E}">
        <p14:creationId xmlns:p14="http://schemas.microsoft.com/office/powerpoint/2010/main" val="29212901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02289F-7925-0391-3627-9837CB4EA209}"/>
              </a:ext>
            </a:extLst>
          </p:cNvPr>
          <p:cNvSpPr>
            <a:spLocks noGrp="1"/>
          </p:cNvSpPr>
          <p:nvPr>
            <p:ph type="title"/>
          </p:nvPr>
        </p:nvSpPr>
        <p:spPr/>
        <p:txBody>
          <a:bodyPr/>
          <a:lstStyle/>
          <a:p>
            <a:pPr algn="ctr"/>
            <a:r>
              <a:rPr lang="el-GR" sz="2700" dirty="0">
                <a:solidFill>
                  <a:schemeClr val="bg2">
                    <a:lumMod val="25000"/>
                  </a:schemeClr>
                </a:solidFill>
                <a:ea typeface="+mn-ea"/>
                <a:cs typeface="+mn-cs"/>
              </a:rPr>
              <a:t>Παρακολούθηση του προγράμματος Π.Α </a:t>
            </a:r>
          </a:p>
        </p:txBody>
      </p:sp>
      <p:sp>
        <p:nvSpPr>
          <p:cNvPr id="3" name="Content Placeholder 2">
            <a:extLst>
              <a:ext uri="{FF2B5EF4-FFF2-40B4-BE49-F238E27FC236}">
                <a16:creationId xmlns:a16="http://schemas.microsoft.com/office/drawing/2014/main" id="{229FE416-21DC-F7BF-A1F1-087ECDBE6AA7}"/>
              </a:ext>
            </a:extLst>
          </p:cNvPr>
          <p:cNvSpPr>
            <a:spLocks noGrp="1"/>
          </p:cNvSpPr>
          <p:nvPr>
            <p:ph idx="1"/>
          </p:nvPr>
        </p:nvSpPr>
        <p:spPr>
          <a:xfrm>
            <a:off x="996116" y="1690805"/>
            <a:ext cx="8596668" cy="3880773"/>
          </a:xfrm>
        </p:spPr>
        <p:txBody>
          <a:bodyPr>
            <a:normAutofit/>
          </a:bodyPr>
          <a:lstStyle/>
          <a:p>
            <a:pPr>
              <a:lnSpc>
                <a:spcPct val="200000"/>
              </a:lnSpc>
            </a:pPr>
            <a:r>
              <a:rPr lang="el-GR" dirty="0"/>
              <a:t>Σε κάθε ασκούμενο/η γίνεται η ανάθεση </a:t>
            </a:r>
            <a:r>
              <a:rPr lang="el-GR" dirty="0" err="1"/>
              <a:t>ακαδ</a:t>
            </a:r>
            <a:r>
              <a:rPr lang="el-GR" dirty="0"/>
              <a:t>. Επόπτη/</a:t>
            </a:r>
            <a:r>
              <a:rPr lang="el-GR" dirty="0" err="1"/>
              <a:t>τριας</a:t>
            </a:r>
            <a:r>
              <a:rPr lang="el-GR" dirty="0"/>
              <a:t> Καθηγητή/Καθηγήτριας από την Επιτροπή Πρακτικής Άσκησης του Τμήματος και ενός/μίας Επόπτη/τριας από το φορέα Υποδοχής.</a:t>
            </a:r>
          </a:p>
          <a:p>
            <a:pPr>
              <a:lnSpc>
                <a:spcPct val="200000"/>
              </a:lnSpc>
            </a:pPr>
            <a:r>
              <a:rPr lang="el-GR" dirty="0"/>
              <a:t>Ο Φορέας Υποδοχής διασφαλίζει την παρουσία, την καθοδήγηση και την πρόοδο των εργασιών.</a:t>
            </a:r>
          </a:p>
          <a:p>
            <a:pPr>
              <a:lnSpc>
                <a:spcPct val="200000"/>
              </a:lnSpc>
            </a:pPr>
            <a:r>
              <a:rPr lang="el-GR" dirty="0"/>
              <a:t>Ο/Η Επόπτης/τρια Καθηγητής/τρια παρακολουθεί, αξιολογεί, βαθμολογεί.</a:t>
            </a:r>
          </a:p>
        </p:txBody>
      </p:sp>
      <p:pic>
        <p:nvPicPr>
          <p:cNvPr id="4" name="Picture 3">
            <a:extLst>
              <a:ext uri="{FF2B5EF4-FFF2-40B4-BE49-F238E27FC236}">
                <a16:creationId xmlns:a16="http://schemas.microsoft.com/office/drawing/2014/main" id="{CE0A3FAA-7322-571E-1562-599C9F429F4A}"/>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070029" y="6373815"/>
            <a:ext cx="5121972" cy="484186"/>
          </a:xfrm>
          <a:prstGeom prst="rect">
            <a:avLst/>
          </a:prstGeom>
        </p:spPr>
      </p:pic>
    </p:spTree>
    <p:extLst>
      <p:ext uri="{BB962C8B-B14F-4D97-AF65-F5344CB8AC3E}">
        <p14:creationId xmlns:p14="http://schemas.microsoft.com/office/powerpoint/2010/main" val="16187963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1 - Τίτλος"/>
          <p:cNvSpPr>
            <a:spLocks noGrp="1"/>
          </p:cNvSpPr>
          <p:nvPr>
            <p:ph type="title"/>
          </p:nvPr>
        </p:nvSpPr>
        <p:spPr>
          <a:xfrm>
            <a:off x="1581966" y="704913"/>
            <a:ext cx="8880506" cy="838200"/>
          </a:xfrm>
        </p:spPr>
        <p:txBody>
          <a:bodyPr/>
          <a:lstStyle/>
          <a:p>
            <a:r>
              <a:rPr lang="el-GR" altLang="el-GR" sz="3200" dirty="0">
                <a:ln>
                  <a:noFill/>
                </a:ln>
                <a:solidFill>
                  <a:schemeClr val="bg2">
                    <a:lumMod val="25000"/>
                  </a:schemeClr>
                </a:solidFill>
              </a:rPr>
              <a:t>Διαδικασία Υλοποίησης Πρακτικής Άσκησης</a:t>
            </a:r>
          </a:p>
        </p:txBody>
      </p:sp>
      <p:pic>
        <p:nvPicPr>
          <p:cNvPr id="2" name="Picture 1">
            <a:extLst>
              <a:ext uri="{FF2B5EF4-FFF2-40B4-BE49-F238E27FC236}">
                <a16:creationId xmlns:a16="http://schemas.microsoft.com/office/drawing/2014/main" id="{52BF9F78-D719-73A5-1E16-45CCE9C03C59}"/>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070029" y="6373815"/>
            <a:ext cx="5121972" cy="484186"/>
          </a:xfrm>
          <a:prstGeom prst="rect">
            <a:avLst/>
          </a:prstGeom>
        </p:spPr>
      </p:pic>
      <p:pic>
        <p:nvPicPr>
          <p:cNvPr id="9248" name="Picture 32" descr="4 x Warning,Caution,Danger,Exclamation Mark Symbol Stickers-Health,Safety Signs - Picture 1 of 1">
            <a:extLst>
              <a:ext uri="{FF2B5EF4-FFF2-40B4-BE49-F238E27FC236}">
                <a16:creationId xmlns:a16="http://schemas.microsoft.com/office/drawing/2014/main" id="{535398C0-F3A7-989F-784E-195C3420FC33}"/>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93377" y="5766731"/>
            <a:ext cx="1016641" cy="1016641"/>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195A00BF-2F9F-C2AF-3561-97892BE99FAF}"/>
              </a:ext>
            </a:extLst>
          </p:cNvPr>
          <p:cNvSpPr txBox="1"/>
          <p:nvPr/>
        </p:nvSpPr>
        <p:spPr>
          <a:xfrm>
            <a:off x="1510018" y="5883126"/>
            <a:ext cx="1298892" cy="900246"/>
          </a:xfrm>
          <a:prstGeom prst="rect">
            <a:avLst/>
          </a:prstGeom>
          <a:noFill/>
        </p:spPr>
        <p:txBody>
          <a:bodyPr wrap="square">
            <a:spAutoFit/>
          </a:bodyPr>
          <a:lstStyle/>
          <a:p>
            <a:pPr algn="ctr"/>
            <a:r>
              <a:rPr lang="el-GR" sz="1050" dirty="0">
                <a:solidFill>
                  <a:schemeClr val="tx1"/>
                </a:solidFill>
                <a:latin typeface="Calibri" panose="020F0502020204030204" pitchFamily="34" charset="0"/>
                <a:cs typeface="Calibri" panose="020F0502020204030204" pitchFamily="34" charset="0"/>
              </a:rPr>
              <a:t>Δυνατότητα διεξαγωγής Π.Α μόνο </a:t>
            </a:r>
          </a:p>
          <a:p>
            <a:pPr algn="ctr"/>
            <a:r>
              <a:rPr lang="el-GR" sz="1050" dirty="0">
                <a:solidFill>
                  <a:schemeClr val="tx1"/>
                </a:solidFill>
                <a:latin typeface="Calibri" panose="020F0502020204030204" pitchFamily="34" charset="0"/>
                <a:cs typeface="Calibri" panose="020F0502020204030204" pitchFamily="34" charset="0"/>
              </a:rPr>
              <a:t>μία (1) φορά!!!     </a:t>
            </a:r>
          </a:p>
          <a:p>
            <a:pPr algn="ctr"/>
            <a:r>
              <a:rPr lang="el-GR" sz="1050" dirty="0">
                <a:solidFill>
                  <a:schemeClr val="tx1"/>
                </a:solidFill>
                <a:latin typeface="Calibri" panose="020F0502020204030204" pitchFamily="34" charset="0"/>
                <a:cs typeface="Calibri" panose="020F0502020204030204" pitchFamily="34" charset="0"/>
              </a:rPr>
              <a:t>(μέσω ΕΣΠΑ) </a:t>
            </a:r>
          </a:p>
        </p:txBody>
      </p:sp>
      <p:graphicFrame>
        <p:nvGraphicFramePr>
          <p:cNvPr id="11" name="Diagram 10">
            <a:extLst>
              <a:ext uri="{FF2B5EF4-FFF2-40B4-BE49-F238E27FC236}">
                <a16:creationId xmlns:a16="http://schemas.microsoft.com/office/drawing/2014/main" id="{4CF81BB9-7B90-301C-ECCC-1F4C3B6C000B}"/>
              </a:ext>
            </a:extLst>
          </p:cNvPr>
          <p:cNvGraphicFramePr/>
          <p:nvPr>
            <p:extLst>
              <p:ext uri="{D42A27DB-BD31-4B8C-83A1-F6EECF244321}">
                <p14:modId xmlns:p14="http://schemas.microsoft.com/office/powerpoint/2010/main" val="355034470"/>
              </p:ext>
            </p:extLst>
          </p:nvPr>
        </p:nvGraphicFramePr>
        <p:xfrm>
          <a:off x="192947" y="1508758"/>
          <a:ext cx="9517223" cy="4019587"/>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Tree>
    <p:extLst>
      <p:ext uri="{BB962C8B-B14F-4D97-AF65-F5344CB8AC3E}">
        <p14:creationId xmlns:p14="http://schemas.microsoft.com/office/powerpoint/2010/main" val="3140560737"/>
      </p:ext>
    </p:extLst>
  </p:cSld>
  <p:clrMapOvr>
    <a:masterClrMapping/>
  </p:clrMapOvr>
  <p:transition>
    <p:dissolv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53093" y="615797"/>
            <a:ext cx="6888236" cy="702779"/>
          </a:xfrm>
        </p:spPr>
        <p:txBody>
          <a:bodyPr>
            <a:normAutofit/>
          </a:bodyPr>
          <a:lstStyle/>
          <a:p>
            <a:pPr algn="ctr"/>
            <a:r>
              <a:rPr lang="el-GR" sz="3200" dirty="0">
                <a:solidFill>
                  <a:schemeClr val="bg2">
                    <a:lumMod val="25000"/>
                  </a:schemeClr>
                </a:solidFill>
              </a:rPr>
              <a:t>Απαραίτητα Δικαιολογητικά</a:t>
            </a:r>
            <a:endParaRPr lang="en-US" sz="3200" dirty="0">
              <a:solidFill>
                <a:schemeClr val="bg2">
                  <a:lumMod val="25000"/>
                </a:schemeClr>
              </a:solidFill>
            </a:endParaRPr>
          </a:p>
        </p:txBody>
      </p:sp>
      <p:sp>
        <p:nvSpPr>
          <p:cNvPr id="5" name="Rectangle 4"/>
          <p:cNvSpPr/>
          <p:nvPr/>
        </p:nvSpPr>
        <p:spPr>
          <a:xfrm>
            <a:off x="1427221" y="1318576"/>
            <a:ext cx="7941425" cy="5078313"/>
          </a:xfrm>
          <a:prstGeom prst="rect">
            <a:avLst/>
          </a:prstGeom>
        </p:spPr>
        <p:txBody>
          <a:bodyPr wrap="square">
            <a:spAutoFit/>
          </a:bodyPr>
          <a:lstStyle/>
          <a:p>
            <a:pPr lvl="0">
              <a:lnSpc>
                <a:spcPct val="150000"/>
              </a:lnSpc>
              <a:buFont typeface="Wingdings" panose="05000000000000000000" pitchFamily="2" charset="2"/>
              <a:buChar char="Ø"/>
            </a:pPr>
            <a:r>
              <a:rPr lang="el-GR" b="1" dirty="0"/>
              <a:t>Αίτηση </a:t>
            </a:r>
            <a:r>
              <a:rPr lang="en-US" b="1" dirty="0"/>
              <a:t> - </a:t>
            </a:r>
            <a:r>
              <a:rPr lang="el-GR" b="1" dirty="0"/>
              <a:t>Υπεύθυνη Δήλωση για Πρακτική Άσκηση </a:t>
            </a:r>
            <a:r>
              <a:rPr lang="el-GR" dirty="0"/>
              <a:t>(υποβάλλεται ηλεκτρονικά στο Π.Σ)</a:t>
            </a:r>
          </a:p>
          <a:p>
            <a:pPr lvl="0">
              <a:lnSpc>
                <a:spcPct val="150000"/>
              </a:lnSpc>
              <a:buFont typeface="Wingdings" panose="05000000000000000000" pitchFamily="2" charset="2"/>
              <a:buChar char="Ø"/>
            </a:pPr>
            <a:r>
              <a:rPr lang="el-GR" b="1" dirty="0"/>
              <a:t>Φωτοαντίγραφο Αστυνομικής Ταυτότητας</a:t>
            </a:r>
          </a:p>
          <a:p>
            <a:pPr lvl="0">
              <a:lnSpc>
                <a:spcPct val="150000"/>
              </a:lnSpc>
              <a:buFont typeface="Wingdings" panose="05000000000000000000" pitchFamily="2" charset="2"/>
              <a:buChar char="Ø"/>
            </a:pPr>
            <a:r>
              <a:rPr lang="el-GR" b="1" dirty="0"/>
              <a:t>Βεβαίωση Εφορίας που να αναγράφεται ο ΑΦΜ </a:t>
            </a:r>
            <a:r>
              <a:rPr lang="el-GR" dirty="0"/>
              <a:t>και η </a:t>
            </a:r>
            <a:r>
              <a:rPr lang="el-GR" b="1" dirty="0"/>
              <a:t>ΔΟΥ</a:t>
            </a:r>
          </a:p>
          <a:p>
            <a:pPr>
              <a:lnSpc>
                <a:spcPct val="150000"/>
              </a:lnSpc>
              <a:buFont typeface="Wingdings" panose="05000000000000000000" pitchFamily="2" charset="2"/>
              <a:buChar char="Ø"/>
            </a:pPr>
            <a:r>
              <a:rPr lang="el-GR" b="1" dirty="0"/>
              <a:t>Βεβαίωση Ασφαλιστικού Φορέα (ΕΦΚΑ) που να αναγράφεται ο Αριθμός Μητρώου Ασφάλισης (ΑΜΑ ή αριθμός ΕΦΚΑ) και Αριθμός Μητρώου Κοινωνικής Ασφάλισης (ΑΜΚΑ)</a:t>
            </a:r>
          </a:p>
          <a:p>
            <a:pPr>
              <a:lnSpc>
                <a:spcPct val="150000"/>
              </a:lnSpc>
              <a:buFont typeface="Wingdings" panose="05000000000000000000" pitchFamily="2" charset="2"/>
              <a:buChar char="Ø"/>
            </a:pPr>
            <a:r>
              <a:rPr lang="el-GR" b="1" dirty="0"/>
              <a:t>Φωτοαντίγραφο της 1ης σελίδας του βιβλιαρίου ενός τραπεζικού λογαριασμού σε οποιαδήποτε τράπεζα αρκεί να είστε ο/η 1ος/η δικαιούχος ή εκτύπωση από τη σελίδα e-banking όπου θα αναγράφεται το IBAN</a:t>
            </a:r>
          </a:p>
          <a:p>
            <a:pPr>
              <a:lnSpc>
                <a:spcPct val="150000"/>
              </a:lnSpc>
              <a:buFont typeface="Wingdings" panose="05000000000000000000" pitchFamily="2" charset="2"/>
              <a:buChar char="Ø"/>
            </a:pPr>
            <a:r>
              <a:rPr lang="el-GR" b="1" dirty="0"/>
              <a:t>Αντίγραφο ασφαλιστικής ικανότητας μέσω ΑΤΛΑΣ</a:t>
            </a:r>
            <a:endParaRPr lang="el-GR" dirty="0"/>
          </a:p>
        </p:txBody>
      </p:sp>
      <p:pic>
        <p:nvPicPr>
          <p:cNvPr id="3" name="Picture 2">
            <a:extLst>
              <a:ext uri="{FF2B5EF4-FFF2-40B4-BE49-F238E27FC236}">
                <a16:creationId xmlns:a16="http://schemas.microsoft.com/office/drawing/2014/main" id="{FD0CE94B-A4F9-E814-B9DE-3ABD5ABF4B83}"/>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070029" y="6373815"/>
            <a:ext cx="5121972" cy="484186"/>
          </a:xfrm>
          <a:prstGeom prst="rect">
            <a:avLst/>
          </a:prstGeom>
        </p:spPr>
      </p:pic>
    </p:spTree>
    <p:extLst>
      <p:ext uri="{BB962C8B-B14F-4D97-AF65-F5344CB8AC3E}">
        <p14:creationId xmlns:p14="http://schemas.microsoft.com/office/powerpoint/2010/main" val="32624387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stretch>
            <a:fillRect/>
          </a:stretch>
        </p:blipFill>
        <p:spPr>
          <a:xfrm>
            <a:off x="303301" y="1242435"/>
            <a:ext cx="4962537" cy="3423632"/>
          </a:xfrm>
          <a:prstGeom prst="rect">
            <a:avLst/>
          </a:prstGeom>
        </p:spPr>
      </p:pic>
      <p:sp>
        <p:nvSpPr>
          <p:cNvPr id="6" name="Έλλειψη 4"/>
          <p:cNvSpPr/>
          <p:nvPr/>
        </p:nvSpPr>
        <p:spPr>
          <a:xfrm>
            <a:off x="4201393" y="1888407"/>
            <a:ext cx="1155691" cy="395803"/>
          </a:xfrm>
          <a:prstGeom prst="ellipse">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7" name="Rectangle 6"/>
          <p:cNvSpPr/>
          <p:nvPr/>
        </p:nvSpPr>
        <p:spPr>
          <a:xfrm>
            <a:off x="2292496" y="451258"/>
            <a:ext cx="7212231" cy="584775"/>
          </a:xfrm>
          <a:prstGeom prst="rect">
            <a:avLst/>
          </a:prstGeom>
        </p:spPr>
        <p:txBody>
          <a:bodyPr wrap="none">
            <a:spAutoFit/>
          </a:bodyPr>
          <a:lstStyle/>
          <a:p>
            <a:r>
              <a:rPr lang="el-GR" sz="3200" dirty="0">
                <a:solidFill>
                  <a:schemeClr val="bg2">
                    <a:lumMod val="25000"/>
                  </a:schemeClr>
                </a:solidFill>
                <a:latin typeface="+mj-lt"/>
              </a:rPr>
              <a:t>Ιστοσελίδα εύρεσης θέσεων ΑΤΛΑΣ (1)</a:t>
            </a:r>
            <a:endParaRPr lang="en-US" sz="3200" dirty="0">
              <a:solidFill>
                <a:schemeClr val="bg2">
                  <a:lumMod val="25000"/>
                </a:schemeClr>
              </a:solidFill>
              <a:latin typeface="+mj-lt"/>
            </a:endParaRPr>
          </a:p>
        </p:txBody>
      </p:sp>
      <p:pic>
        <p:nvPicPr>
          <p:cNvPr id="8" name="Picture 7"/>
          <p:cNvPicPr>
            <a:picLocks noChangeAspect="1"/>
          </p:cNvPicPr>
          <p:nvPr/>
        </p:nvPicPr>
        <p:blipFill>
          <a:blip r:embed="rId3"/>
          <a:stretch>
            <a:fillRect/>
          </a:stretch>
        </p:blipFill>
        <p:spPr>
          <a:xfrm>
            <a:off x="5357084" y="1225809"/>
            <a:ext cx="5710238" cy="3594444"/>
          </a:xfrm>
          <a:prstGeom prst="rect">
            <a:avLst/>
          </a:prstGeom>
        </p:spPr>
      </p:pic>
      <p:sp>
        <p:nvSpPr>
          <p:cNvPr id="9" name="Έλλειψη 4"/>
          <p:cNvSpPr/>
          <p:nvPr/>
        </p:nvSpPr>
        <p:spPr>
          <a:xfrm>
            <a:off x="8871658" y="2742276"/>
            <a:ext cx="1501832" cy="390698"/>
          </a:xfrm>
          <a:prstGeom prst="ellipse">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pic>
        <p:nvPicPr>
          <p:cNvPr id="11" name="Picture 10"/>
          <p:cNvPicPr>
            <a:picLocks noChangeAspect="1"/>
          </p:cNvPicPr>
          <p:nvPr/>
        </p:nvPicPr>
        <p:blipFill>
          <a:blip r:embed="rId4"/>
          <a:stretch>
            <a:fillRect/>
          </a:stretch>
        </p:blipFill>
        <p:spPr>
          <a:xfrm>
            <a:off x="2156203" y="4666067"/>
            <a:ext cx="3380358" cy="2100551"/>
          </a:xfrm>
          <a:prstGeom prst="rect">
            <a:avLst/>
          </a:prstGeom>
        </p:spPr>
      </p:pic>
      <p:sp>
        <p:nvSpPr>
          <p:cNvPr id="12" name="Curved Left Arrow 11"/>
          <p:cNvSpPr/>
          <p:nvPr/>
        </p:nvSpPr>
        <p:spPr>
          <a:xfrm>
            <a:off x="5674425" y="5171085"/>
            <a:ext cx="1024556" cy="1090513"/>
          </a:xfrm>
          <a:prstGeom prst="curvedLeftArrow">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pic>
        <p:nvPicPr>
          <p:cNvPr id="2" name="Picture 1">
            <a:extLst>
              <a:ext uri="{FF2B5EF4-FFF2-40B4-BE49-F238E27FC236}">
                <a16:creationId xmlns:a16="http://schemas.microsoft.com/office/drawing/2014/main" id="{44AD29D5-03E5-0E76-FE9D-A36E16BD613E}"/>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070029" y="6373815"/>
            <a:ext cx="5121972" cy="484186"/>
          </a:xfrm>
          <a:prstGeom prst="rect">
            <a:avLst/>
          </a:prstGeom>
        </p:spPr>
      </p:pic>
      <p:sp>
        <p:nvSpPr>
          <p:cNvPr id="4" name="TextBox 3">
            <a:extLst>
              <a:ext uri="{FF2B5EF4-FFF2-40B4-BE49-F238E27FC236}">
                <a16:creationId xmlns:a16="http://schemas.microsoft.com/office/drawing/2014/main" id="{4FEFF3EF-DBB7-4D2F-FECC-F22584BE78D5}"/>
              </a:ext>
            </a:extLst>
          </p:cNvPr>
          <p:cNvSpPr txBox="1"/>
          <p:nvPr/>
        </p:nvSpPr>
        <p:spPr>
          <a:xfrm>
            <a:off x="6919680" y="5010029"/>
            <a:ext cx="2585047" cy="369332"/>
          </a:xfrm>
          <a:prstGeom prst="rect">
            <a:avLst/>
          </a:prstGeom>
          <a:noFill/>
        </p:spPr>
        <p:txBody>
          <a:bodyPr wrap="square">
            <a:spAutoFit/>
          </a:bodyPr>
          <a:lstStyle/>
          <a:p>
            <a:r>
              <a:rPr lang="el-GR" dirty="0">
                <a:hlinkClick r:id="rId6"/>
              </a:rPr>
              <a:t>https://atlas.grnet.gr/</a:t>
            </a:r>
            <a:r>
              <a:rPr lang="el-GR" dirty="0"/>
              <a:t> </a:t>
            </a:r>
          </a:p>
        </p:txBody>
      </p:sp>
    </p:spTree>
    <p:extLst>
      <p:ext uri="{BB962C8B-B14F-4D97-AF65-F5344CB8AC3E}">
        <p14:creationId xmlns:p14="http://schemas.microsoft.com/office/powerpoint/2010/main" val="361257239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44AD29D5-03E5-0E76-FE9D-A36E16BD613E}"/>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070029" y="6373815"/>
            <a:ext cx="5121972" cy="484186"/>
          </a:xfrm>
          <a:prstGeom prst="rect">
            <a:avLst/>
          </a:prstGeom>
        </p:spPr>
      </p:pic>
      <p:pic>
        <p:nvPicPr>
          <p:cNvPr id="4" name="Picture 3">
            <a:extLst>
              <a:ext uri="{FF2B5EF4-FFF2-40B4-BE49-F238E27FC236}">
                <a16:creationId xmlns:a16="http://schemas.microsoft.com/office/drawing/2014/main" id="{B1B3B072-288C-BCBC-3C35-36CA7559B459}"/>
              </a:ext>
            </a:extLst>
          </p:cNvPr>
          <p:cNvPicPr>
            <a:picLocks noChangeAspect="1"/>
          </p:cNvPicPr>
          <p:nvPr/>
        </p:nvPicPr>
        <p:blipFill>
          <a:blip r:embed="rId3"/>
          <a:stretch>
            <a:fillRect/>
          </a:stretch>
        </p:blipFill>
        <p:spPr>
          <a:xfrm>
            <a:off x="1432619" y="1353661"/>
            <a:ext cx="8048721" cy="3227374"/>
          </a:xfrm>
          <a:prstGeom prst="rect">
            <a:avLst/>
          </a:prstGeom>
        </p:spPr>
      </p:pic>
      <p:pic>
        <p:nvPicPr>
          <p:cNvPr id="15" name="Picture 14">
            <a:extLst>
              <a:ext uri="{FF2B5EF4-FFF2-40B4-BE49-F238E27FC236}">
                <a16:creationId xmlns:a16="http://schemas.microsoft.com/office/drawing/2014/main" id="{551A896B-FD4E-2F1B-2BAC-241F8677B7A5}"/>
              </a:ext>
            </a:extLst>
          </p:cNvPr>
          <p:cNvPicPr>
            <a:picLocks noChangeAspect="1"/>
          </p:cNvPicPr>
          <p:nvPr/>
        </p:nvPicPr>
        <p:blipFill>
          <a:blip r:embed="rId4"/>
          <a:stretch>
            <a:fillRect/>
          </a:stretch>
        </p:blipFill>
        <p:spPr>
          <a:xfrm>
            <a:off x="1801927" y="4208198"/>
            <a:ext cx="7146130" cy="1679372"/>
          </a:xfrm>
          <a:prstGeom prst="rect">
            <a:avLst/>
          </a:prstGeom>
        </p:spPr>
      </p:pic>
      <p:sp>
        <p:nvSpPr>
          <p:cNvPr id="17" name="TextBox 16">
            <a:extLst>
              <a:ext uri="{FF2B5EF4-FFF2-40B4-BE49-F238E27FC236}">
                <a16:creationId xmlns:a16="http://schemas.microsoft.com/office/drawing/2014/main" id="{F8E6096C-2639-C5FA-22CB-C4D97BF9F00D}"/>
              </a:ext>
            </a:extLst>
          </p:cNvPr>
          <p:cNvSpPr txBox="1"/>
          <p:nvPr/>
        </p:nvSpPr>
        <p:spPr>
          <a:xfrm>
            <a:off x="361392" y="4898663"/>
            <a:ext cx="1440535" cy="1754326"/>
          </a:xfrm>
          <a:prstGeom prst="rect">
            <a:avLst/>
          </a:prstGeom>
          <a:noFill/>
        </p:spPr>
        <p:txBody>
          <a:bodyPr wrap="square">
            <a:spAutoFit/>
          </a:bodyPr>
          <a:lstStyle/>
          <a:p>
            <a:r>
              <a:rPr lang="el-GR" sz="1200" dirty="0">
                <a:solidFill>
                  <a:srgbClr val="FF0000"/>
                </a:solidFill>
              </a:rPr>
              <a:t>Σημειώνετε στην αίτησή σας τους κωδικούς θέσης που σας ενδιαφέρουν (ΔΕΝ μπορείτε να δεσμεύσετε τη θέση εσείς ή ο φορέας υποδοχής</a:t>
            </a:r>
          </a:p>
        </p:txBody>
      </p:sp>
      <p:sp>
        <p:nvSpPr>
          <p:cNvPr id="18" name="Rectangle 17">
            <a:extLst>
              <a:ext uri="{FF2B5EF4-FFF2-40B4-BE49-F238E27FC236}">
                <a16:creationId xmlns:a16="http://schemas.microsoft.com/office/drawing/2014/main" id="{AB6432D7-883D-3B10-CCF3-8D631AA3BBCE}"/>
              </a:ext>
            </a:extLst>
          </p:cNvPr>
          <p:cNvSpPr/>
          <p:nvPr/>
        </p:nvSpPr>
        <p:spPr>
          <a:xfrm>
            <a:off x="1801927" y="451258"/>
            <a:ext cx="7212231" cy="584775"/>
          </a:xfrm>
          <a:prstGeom prst="rect">
            <a:avLst/>
          </a:prstGeom>
        </p:spPr>
        <p:txBody>
          <a:bodyPr wrap="none">
            <a:spAutoFit/>
          </a:bodyPr>
          <a:lstStyle/>
          <a:p>
            <a:r>
              <a:rPr lang="el-GR" sz="3200" dirty="0">
                <a:solidFill>
                  <a:schemeClr val="bg2">
                    <a:lumMod val="25000"/>
                  </a:schemeClr>
                </a:solidFill>
                <a:latin typeface="+mj-lt"/>
              </a:rPr>
              <a:t>Ιστοσελίδα εύρεσης θέσεων ΑΤΛΑΣ (2)</a:t>
            </a:r>
            <a:endParaRPr lang="en-US" sz="3200" dirty="0">
              <a:solidFill>
                <a:schemeClr val="bg2">
                  <a:lumMod val="25000"/>
                </a:schemeClr>
              </a:solidFill>
              <a:latin typeface="+mj-lt"/>
            </a:endParaRPr>
          </a:p>
        </p:txBody>
      </p:sp>
    </p:spTree>
    <p:extLst>
      <p:ext uri="{BB962C8B-B14F-4D97-AF65-F5344CB8AC3E}">
        <p14:creationId xmlns:p14="http://schemas.microsoft.com/office/powerpoint/2010/main" val="4220144564"/>
      </p:ext>
    </p:extLst>
  </p:cSld>
  <p:clrMapOvr>
    <a:masterClrMapping/>
  </p:clrMapOvr>
</p:sld>
</file>

<file path=ppt/theme/theme1.xml><?xml version="1.0" encoding="utf-8"?>
<a:theme xmlns:a="http://schemas.openxmlformats.org/drawingml/2006/main" name="Facet">
  <a:themeElements>
    <a:clrScheme name="Blue Warm">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1680</TotalTime>
  <Words>1312</Words>
  <Application>Microsoft Office PowerPoint</Application>
  <PresentationFormat>Ευρεία οθόνη</PresentationFormat>
  <Paragraphs>95</Paragraphs>
  <Slides>18</Slides>
  <Notes>2</Notes>
  <HiddenSlides>0</HiddenSlides>
  <MMClips>0</MMClips>
  <ScaleCrop>false</ScaleCrop>
  <HeadingPairs>
    <vt:vector size="6" baseType="variant">
      <vt:variant>
        <vt:lpstr>Γραμματοσειρές που χρησιμοποιούνται</vt:lpstr>
      </vt:variant>
      <vt:variant>
        <vt:i4>6</vt:i4>
      </vt:variant>
      <vt:variant>
        <vt:lpstr>Θέμα</vt:lpstr>
      </vt:variant>
      <vt:variant>
        <vt:i4>1</vt:i4>
      </vt:variant>
      <vt:variant>
        <vt:lpstr>Τίτλοι διαφανειών</vt:lpstr>
      </vt:variant>
      <vt:variant>
        <vt:i4>18</vt:i4>
      </vt:variant>
    </vt:vector>
  </HeadingPairs>
  <TitlesOfParts>
    <vt:vector size="25" baseType="lpstr">
      <vt:lpstr>Arial</vt:lpstr>
      <vt:lpstr>Calibri</vt:lpstr>
      <vt:lpstr>Cambria</vt:lpstr>
      <vt:lpstr>Trebuchet MS</vt:lpstr>
      <vt:lpstr>Wingdings</vt:lpstr>
      <vt:lpstr>Wingdings 3</vt:lpstr>
      <vt:lpstr>Facet</vt:lpstr>
      <vt:lpstr>Παρουσίαση του PowerPoint</vt:lpstr>
      <vt:lpstr>Τι ισχύει για το Τμήμα μου</vt:lpstr>
      <vt:lpstr>Παρουσίαση του PowerPoint</vt:lpstr>
      <vt:lpstr>Επιλογή φορέων Π.Α </vt:lpstr>
      <vt:lpstr>Παρακολούθηση του προγράμματος Π.Α </vt:lpstr>
      <vt:lpstr>Διαδικασία Υλοποίησης Πρακτικής Άσκησης</vt:lpstr>
      <vt:lpstr>Απαραίτητα Δικαιολογητικά</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Σας ευχαριστούμε πολύ!</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ΠΑΝΕΠΙΣΤΗΜΙΟ ΑΙΓΑΙΟΥ ΓΡΑΦΕΙΟ ΠΡΑΚΤΙΚΗΣ ΑΣΚΗΣΗΣ</dc:title>
  <dc:creator>Koraki Maritina</dc:creator>
  <cp:lastModifiedBy>Kadrefi Athanasia</cp:lastModifiedBy>
  <cp:revision>254</cp:revision>
  <dcterms:created xsi:type="dcterms:W3CDTF">2019-03-13T09:56:18Z</dcterms:created>
  <dcterms:modified xsi:type="dcterms:W3CDTF">2026-02-26T09:26:58Z</dcterms:modified>
</cp:coreProperties>
</file>