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3" r:id="rId1"/>
  </p:sldMasterIdLst>
  <p:notesMasterIdLst>
    <p:notesMasterId r:id="rId22"/>
  </p:notesMasterIdLst>
  <p:sldIdLst>
    <p:sldId id="257" r:id="rId2"/>
    <p:sldId id="306" r:id="rId3"/>
    <p:sldId id="297" r:id="rId4"/>
    <p:sldId id="314" r:id="rId5"/>
    <p:sldId id="315" r:id="rId6"/>
    <p:sldId id="316" r:id="rId7"/>
    <p:sldId id="310" r:id="rId8"/>
    <p:sldId id="311" r:id="rId9"/>
    <p:sldId id="313" r:id="rId10"/>
    <p:sldId id="317" r:id="rId11"/>
    <p:sldId id="312" r:id="rId12"/>
    <p:sldId id="320" r:id="rId13"/>
    <p:sldId id="319" r:id="rId14"/>
    <p:sldId id="318" r:id="rId15"/>
    <p:sldId id="321" r:id="rId16"/>
    <p:sldId id="322" r:id="rId17"/>
    <p:sldId id="323" r:id="rId18"/>
    <p:sldId id="324" r:id="rId19"/>
    <p:sldId id="325" r:id="rId20"/>
    <p:sldId id="284" r:id="rId21"/>
  </p:sldIdLst>
  <p:sldSz cx="12192000" cy="6858000"/>
  <p:notesSz cx="6858000"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4" d="100"/>
          <a:sy n="164" d="100"/>
        </p:scale>
        <p:origin x="96" y="1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F79C36-17AA-424B-9B7A-B27888B727CC}" type="doc">
      <dgm:prSet loTypeId="urn:microsoft.com/office/officeart/2005/8/layout/chevron1" loCatId="process" qsTypeId="urn:microsoft.com/office/officeart/2005/8/quickstyle/simple1" qsCatId="simple" csTypeId="urn:microsoft.com/office/officeart/2005/8/colors/accent1_2" csCatId="accent1" phldr="1"/>
      <dgm:spPr/>
    </dgm:pt>
    <dgm:pt modelId="{797D2860-591A-4936-B1A4-B0B8BE7206DE}">
      <dgm:prSet phldrT="[Text]"/>
      <dgm:spPr/>
      <dgm:t>
        <a:bodyPr/>
        <a:lstStyle/>
        <a:p>
          <a:r>
            <a:rPr lang="el-GR" b="1" i="1" dirty="0">
              <a:latin typeface="Cambria" pitchFamily="18" charset="0"/>
            </a:rPr>
            <a:t>Μάθημα Επιλογής με </a:t>
          </a:r>
          <a:r>
            <a:rPr lang="el-GR" b="1" i="1" dirty="0" smtClean="0">
              <a:latin typeface="Cambria" pitchFamily="18" charset="0"/>
            </a:rPr>
            <a:t>7 </a:t>
          </a:r>
          <a:r>
            <a:rPr lang="el-GR" b="1" i="1" dirty="0">
              <a:latin typeface="Cambria" pitchFamily="18" charset="0"/>
            </a:rPr>
            <a:t>Πιστωτικές Μονάδες </a:t>
          </a:r>
        </a:p>
        <a:p>
          <a:r>
            <a:rPr lang="el-GR" b="1" i="1" dirty="0">
              <a:latin typeface="Cambria" pitchFamily="18" charset="0"/>
            </a:rPr>
            <a:t>(</a:t>
          </a:r>
          <a:r>
            <a:rPr lang="en-US" b="1" i="1" dirty="0">
              <a:latin typeface="Cambria" pitchFamily="18" charset="0"/>
            </a:rPr>
            <a:t>ECTS</a:t>
          </a:r>
          <a:r>
            <a:rPr lang="el-GR" b="1" i="1" dirty="0">
              <a:latin typeface="Cambria" pitchFamily="18" charset="0"/>
            </a:rPr>
            <a:t>)</a:t>
          </a:r>
          <a:endParaRPr lang="el-GR" b="1" dirty="0">
            <a:latin typeface="Cambria" pitchFamily="18" charset="0"/>
          </a:endParaRPr>
        </a:p>
      </dgm:t>
    </dgm:pt>
    <dgm:pt modelId="{5E891543-7494-40FF-84AE-10D71AEBD3DD}" type="parTrans" cxnId="{15C20CF6-1460-4192-A9CB-6CF38A8939C5}">
      <dgm:prSet/>
      <dgm:spPr/>
      <dgm:t>
        <a:bodyPr/>
        <a:lstStyle/>
        <a:p>
          <a:endParaRPr lang="el-GR"/>
        </a:p>
      </dgm:t>
    </dgm:pt>
    <dgm:pt modelId="{DE1908B9-E446-4F25-8283-44EE8387AC7B}" type="sibTrans" cxnId="{15C20CF6-1460-4192-A9CB-6CF38A8939C5}">
      <dgm:prSet/>
      <dgm:spPr/>
      <dgm:t>
        <a:bodyPr/>
        <a:lstStyle/>
        <a:p>
          <a:endParaRPr lang="el-GR"/>
        </a:p>
      </dgm:t>
    </dgm:pt>
    <dgm:pt modelId="{E597D222-2678-4FCA-926B-8D200703BA7F}">
      <dgm:prSet phldrT="[Text]"/>
      <dgm:spPr/>
      <dgm:t>
        <a:bodyPr/>
        <a:lstStyle/>
        <a:p>
          <a:r>
            <a:rPr lang="el-GR" b="1" i="1" dirty="0">
              <a:latin typeface="Cambria" pitchFamily="18" charset="0"/>
            </a:rPr>
            <a:t>Έτος Σπουδών από το  </a:t>
          </a:r>
          <a:r>
            <a:rPr lang="el-GR" b="1" i="1" dirty="0" smtClean="0">
              <a:latin typeface="Cambria" pitchFamily="18" charset="0"/>
            </a:rPr>
            <a:t>3</a:t>
          </a:r>
          <a:r>
            <a:rPr lang="el-GR" b="1" i="1" baseline="30000" dirty="0" smtClean="0">
              <a:latin typeface="Cambria" pitchFamily="18" charset="0"/>
            </a:rPr>
            <a:t>ο</a:t>
          </a:r>
          <a:r>
            <a:rPr lang="el-GR" b="1" i="1" dirty="0" smtClean="0">
              <a:latin typeface="Cambria" pitchFamily="18" charset="0"/>
            </a:rPr>
            <a:t> </a:t>
          </a:r>
          <a:r>
            <a:rPr lang="el-GR" b="1" i="1" dirty="0">
              <a:latin typeface="Cambria" pitchFamily="18" charset="0"/>
            </a:rPr>
            <a:t>και Άνω </a:t>
          </a:r>
          <a:endParaRPr lang="el-GR" dirty="0"/>
        </a:p>
      </dgm:t>
    </dgm:pt>
    <dgm:pt modelId="{0966F6D4-54E1-4B09-A4F4-A3E586EA116B}" type="parTrans" cxnId="{C18FE056-44A5-4152-9471-18A640CD01D1}">
      <dgm:prSet/>
      <dgm:spPr/>
      <dgm:t>
        <a:bodyPr/>
        <a:lstStyle/>
        <a:p>
          <a:endParaRPr lang="el-GR"/>
        </a:p>
      </dgm:t>
    </dgm:pt>
    <dgm:pt modelId="{E0DDAE17-4D14-4FC8-A0AA-6272B5AB48D6}" type="sibTrans" cxnId="{C18FE056-44A5-4152-9471-18A640CD01D1}">
      <dgm:prSet/>
      <dgm:spPr/>
      <dgm:t>
        <a:bodyPr/>
        <a:lstStyle/>
        <a:p>
          <a:endParaRPr lang="el-GR"/>
        </a:p>
      </dgm:t>
    </dgm:pt>
    <dgm:pt modelId="{B10D36D8-C1F7-40AB-801E-CD11A34D1876}">
      <dgm:prSet phldrT="[Text]" custT="1"/>
      <dgm:spPr/>
      <dgm:t>
        <a:bodyPr/>
        <a:lstStyle/>
        <a:p>
          <a:r>
            <a:rPr lang="el-GR" sz="1400" b="1" i="1" kern="1200" dirty="0">
              <a:solidFill>
                <a:prstClr val="white"/>
              </a:solidFill>
              <a:latin typeface="Cambria" pitchFamily="18" charset="0"/>
              <a:ea typeface="+mn-ea"/>
              <a:cs typeface="+mn-cs"/>
            </a:rPr>
            <a:t>Διάστημα υλοποίησης</a:t>
          </a:r>
          <a:r>
            <a:rPr lang="el-GR" sz="1400" b="1" i="1" kern="1200" dirty="0" smtClean="0">
              <a:solidFill>
                <a:prstClr val="white"/>
              </a:solidFill>
              <a:latin typeface="Cambria" pitchFamily="18" charset="0"/>
              <a:ea typeface="+mn-ea"/>
              <a:cs typeface="+mn-cs"/>
            </a:rPr>
            <a:t>: Ιούλιος </a:t>
          </a:r>
          <a:r>
            <a:rPr lang="el-GR" sz="1400" b="1" i="1" kern="1200" dirty="0">
              <a:solidFill>
                <a:prstClr val="white"/>
              </a:solidFill>
              <a:latin typeface="Cambria" pitchFamily="18" charset="0"/>
              <a:ea typeface="+mn-ea"/>
              <a:cs typeface="+mn-cs"/>
            </a:rPr>
            <a:t>– </a:t>
          </a:r>
          <a:r>
            <a:rPr lang="el-GR" sz="1400" b="1" i="1" kern="1200" dirty="0" smtClean="0">
              <a:solidFill>
                <a:prstClr val="white"/>
              </a:solidFill>
              <a:latin typeface="Cambria" pitchFamily="18" charset="0"/>
              <a:ea typeface="+mn-ea"/>
              <a:cs typeface="+mn-cs"/>
            </a:rPr>
            <a:t>Αύγουστος </a:t>
          </a:r>
          <a:r>
            <a:rPr lang="el-GR" sz="1400" b="1" i="1" kern="1200" dirty="0" smtClean="0">
              <a:solidFill>
                <a:prstClr val="white"/>
              </a:solidFill>
              <a:latin typeface="Cambria" pitchFamily="18" charset="0"/>
              <a:ea typeface="+mn-ea"/>
              <a:cs typeface="+mn-cs"/>
            </a:rPr>
            <a:t>και Σεπτέμβριος</a:t>
          </a:r>
          <a:r>
            <a:rPr lang="el-GR" sz="1400" b="1" i="1" kern="1200" dirty="0" smtClean="0">
              <a:solidFill>
                <a:prstClr val="white"/>
              </a:solidFill>
              <a:latin typeface="Cambria" pitchFamily="18" charset="0"/>
              <a:ea typeface="+mn-ea"/>
              <a:cs typeface="+mn-cs"/>
            </a:rPr>
            <a:t>– Οκτώβριος  2026</a:t>
          </a:r>
          <a:endParaRPr lang="el-GR" sz="1400" b="1" i="1" kern="1200" dirty="0">
            <a:solidFill>
              <a:prstClr val="white"/>
            </a:solidFill>
            <a:latin typeface="Cambria" pitchFamily="18" charset="0"/>
            <a:ea typeface="+mn-ea"/>
            <a:cs typeface="+mn-cs"/>
          </a:endParaRPr>
        </a:p>
      </dgm:t>
    </dgm:pt>
    <dgm:pt modelId="{255E5CF9-320D-48A0-AADE-0B8FD1FBD557}" type="parTrans" cxnId="{70750230-8128-4BEE-AF2E-7DC49A8F0D6D}">
      <dgm:prSet/>
      <dgm:spPr/>
      <dgm:t>
        <a:bodyPr/>
        <a:lstStyle/>
        <a:p>
          <a:endParaRPr lang="el-GR"/>
        </a:p>
      </dgm:t>
    </dgm:pt>
    <dgm:pt modelId="{C7C848F5-81A9-4E86-89F1-E654AC58320C}" type="sibTrans" cxnId="{70750230-8128-4BEE-AF2E-7DC49A8F0D6D}">
      <dgm:prSet/>
      <dgm:spPr/>
      <dgm:t>
        <a:bodyPr/>
        <a:lstStyle/>
        <a:p>
          <a:endParaRPr lang="el-GR"/>
        </a:p>
      </dgm:t>
    </dgm:pt>
    <dgm:pt modelId="{80043DE7-0EAA-443C-B89E-4B1307CCFD74}" type="pres">
      <dgm:prSet presAssocID="{41F79C36-17AA-424B-9B7A-B27888B727CC}" presName="Name0" presStyleCnt="0">
        <dgm:presLayoutVars>
          <dgm:dir/>
          <dgm:animLvl val="lvl"/>
          <dgm:resizeHandles val="exact"/>
        </dgm:presLayoutVars>
      </dgm:prSet>
      <dgm:spPr/>
    </dgm:pt>
    <dgm:pt modelId="{DAE25A08-2A9B-4059-89E5-F2F732B18037}" type="pres">
      <dgm:prSet presAssocID="{797D2860-591A-4936-B1A4-B0B8BE7206DE}" presName="parTxOnly" presStyleLbl="node1" presStyleIdx="0" presStyleCnt="3">
        <dgm:presLayoutVars>
          <dgm:chMax val="0"/>
          <dgm:chPref val="0"/>
          <dgm:bulletEnabled val="1"/>
        </dgm:presLayoutVars>
      </dgm:prSet>
      <dgm:spPr/>
      <dgm:t>
        <a:bodyPr/>
        <a:lstStyle/>
        <a:p>
          <a:endParaRPr lang="el-GR"/>
        </a:p>
      </dgm:t>
    </dgm:pt>
    <dgm:pt modelId="{B9282C3C-A4EC-49B2-9A30-8EECDD3EC3C0}" type="pres">
      <dgm:prSet presAssocID="{DE1908B9-E446-4F25-8283-44EE8387AC7B}" presName="parTxOnlySpace" presStyleCnt="0"/>
      <dgm:spPr/>
    </dgm:pt>
    <dgm:pt modelId="{93E727E1-7114-4BEE-B67F-1EC9B6F4E44C}" type="pres">
      <dgm:prSet presAssocID="{E597D222-2678-4FCA-926B-8D200703BA7F}" presName="parTxOnly" presStyleLbl="node1" presStyleIdx="1" presStyleCnt="3" custLinFactNeighborX="-6254">
        <dgm:presLayoutVars>
          <dgm:chMax val="0"/>
          <dgm:chPref val="0"/>
          <dgm:bulletEnabled val="1"/>
        </dgm:presLayoutVars>
      </dgm:prSet>
      <dgm:spPr/>
      <dgm:t>
        <a:bodyPr/>
        <a:lstStyle/>
        <a:p>
          <a:endParaRPr lang="el-GR"/>
        </a:p>
      </dgm:t>
    </dgm:pt>
    <dgm:pt modelId="{B17C91DF-6BB5-41B9-ADEF-36385ED9908A}" type="pres">
      <dgm:prSet presAssocID="{E0DDAE17-4D14-4FC8-A0AA-6272B5AB48D6}" presName="parTxOnlySpace" presStyleCnt="0"/>
      <dgm:spPr/>
    </dgm:pt>
    <dgm:pt modelId="{488848C1-F2DF-40BD-BAE1-FD0D9CB2466E}" type="pres">
      <dgm:prSet presAssocID="{B10D36D8-C1F7-40AB-801E-CD11A34D1876}" presName="parTxOnly" presStyleLbl="node1" presStyleIdx="2" presStyleCnt="3">
        <dgm:presLayoutVars>
          <dgm:chMax val="0"/>
          <dgm:chPref val="0"/>
          <dgm:bulletEnabled val="1"/>
        </dgm:presLayoutVars>
      </dgm:prSet>
      <dgm:spPr/>
      <dgm:t>
        <a:bodyPr/>
        <a:lstStyle/>
        <a:p>
          <a:endParaRPr lang="el-GR"/>
        </a:p>
      </dgm:t>
    </dgm:pt>
  </dgm:ptLst>
  <dgm:cxnLst>
    <dgm:cxn modelId="{15C20CF6-1460-4192-A9CB-6CF38A8939C5}" srcId="{41F79C36-17AA-424B-9B7A-B27888B727CC}" destId="{797D2860-591A-4936-B1A4-B0B8BE7206DE}" srcOrd="0" destOrd="0" parTransId="{5E891543-7494-40FF-84AE-10D71AEBD3DD}" sibTransId="{DE1908B9-E446-4F25-8283-44EE8387AC7B}"/>
    <dgm:cxn modelId="{6599A388-23D5-419A-8D35-25A0749FDF42}" type="presOf" srcId="{797D2860-591A-4936-B1A4-B0B8BE7206DE}" destId="{DAE25A08-2A9B-4059-89E5-F2F732B18037}" srcOrd="0" destOrd="0" presId="urn:microsoft.com/office/officeart/2005/8/layout/chevron1"/>
    <dgm:cxn modelId="{694CE410-670D-447C-932D-7C3B87CCCD1D}" type="presOf" srcId="{E597D222-2678-4FCA-926B-8D200703BA7F}" destId="{93E727E1-7114-4BEE-B67F-1EC9B6F4E44C}" srcOrd="0" destOrd="0" presId="urn:microsoft.com/office/officeart/2005/8/layout/chevron1"/>
    <dgm:cxn modelId="{B34F744D-7DDE-4C58-BDD1-97DF3B07DCB2}" type="presOf" srcId="{B10D36D8-C1F7-40AB-801E-CD11A34D1876}" destId="{488848C1-F2DF-40BD-BAE1-FD0D9CB2466E}" srcOrd="0" destOrd="0" presId="urn:microsoft.com/office/officeart/2005/8/layout/chevron1"/>
    <dgm:cxn modelId="{70750230-8128-4BEE-AF2E-7DC49A8F0D6D}" srcId="{41F79C36-17AA-424B-9B7A-B27888B727CC}" destId="{B10D36D8-C1F7-40AB-801E-CD11A34D1876}" srcOrd="2" destOrd="0" parTransId="{255E5CF9-320D-48A0-AADE-0B8FD1FBD557}" sibTransId="{C7C848F5-81A9-4E86-89F1-E654AC58320C}"/>
    <dgm:cxn modelId="{0C079EF3-32F4-41F0-9D2F-683911799390}" type="presOf" srcId="{41F79C36-17AA-424B-9B7A-B27888B727CC}" destId="{80043DE7-0EAA-443C-B89E-4B1307CCFD74}" srcOrd="0" destOrd="0" presId="urn:microsoft.com/office/officeart/2005/8/layout/chevron1"/>
    <dgm:cxn modelId="{C18FE056-44A5-4152-9471-18A640CD01D1}" srcId="{41F79C36-17AA-424B-9B7A-B27888B727CC}" destId="{E597D222-2678-4FCA-926B-8D200703BA7F}" srcOrd="1" destOrd="0" parTransId="{0966F6D4-54E1-4B09-A4F4-A3E586EA116B}" sibTransId="{E0DDAE17-4D14-4FC8-A0AA-6272B5AB48D6}"/>
    <dgm:cxn modelId="{3DCA6E4E-6ACA-4BF6-B5DC-AC1F0516882D}" type="presParOf" srcId="{80043DE7-0EAA-443C-B89E-4B1307CCFD74}" destId="{DAE25A08-2A9B-4059-89E5-F2F732B18037}" srcOrd="0" destOrd="0" presId="urn:microsoft.com/office/officeart/2005/8/layout/chevron1"/>
    <dgm:cxn modelId="{F01C1B17-91D5-447A-B42E-9603DB41C197}" type="presParOf" srcId="{80043DE7-0EAA-443C-B89E-4B1307CCFD74}" destId="{B9282C3C-A4EC-49B2-9A30-8EECDD3EC3C0}" srcOrd="1" destOrd="0" presId="urn:microsoft.com/office/officeart/2005/8/layout/chevron1"/>
    <dgm:cxn modelId="{610FB6EF-7A84-4A58-A78B-3260FE70AD57}" type="presParOf" srcId="{80043DE7-0EAA-443C-B89E-4B1307CCFD74}" destId="{93E727E1-7114-4BEE-B67F-1EC9B6F4E44C}" srcOrd="2" destOrd="0" presId="urn:microsoft.com/office/officeart/2005/8/layout/chevron1"/>
    <dgm:cxn modelId="{F9921138-F6D8-450E-AC57-3F9E1C75F743}" type="presParOf" srcId="{80043DE7-0EAA-443C-B89E-4B1307CCFD74}" destId="{B17C91DF-6BB5-41B9-ADEF-36385ED9908A}" srcOrd="3" destOrd="0" presId="urn:microsoft.com/office/officeart/2005/8/layout/chevron1"/>
    <dgm:cxn modelId="{B296D759-28FD-4B57-92EE-795319EC5553}" type="presParOf" srcId="{80043DE7-0EAA-443C-B89E-4B1307CCFD74}" destId="{488848C1-F2DF-40BD-BAE1-FD0D9CB2466E}"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BBF8AD-EDEF-4675-9C27-AA32E936A99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l-GR"/>
        </a:p>
      </dgm:t>
    </dgm:pt>
    <dgm:pt modelId="{FAE8225B-CD23-4E5C-9E63-A6AA5C9A574A}">
      <dgm:prSet phldrT="[Text]"/>
      <dgm:spPr/>
      <dgm:t>
        <a:bodyPr/>
        <a:lstStyle/>
        <a:p>
          <a:r>
            <a:rPr lang="el-GR" b="1" dirty="0"/>
            <a:t>Δήλωση Μαθήματος &amp; Υποβολή </a:t>
          </a:r>
          <a:r>
            <a:rPr lang="el-GR" b="1" dirty="0">
              <a:latin typeface="Book Antiqua" panose="02040602050305030304" pitchFamily="18" charset="0"/>
            </a:rPr>
            <a:t>Αιτήσεων</a:t>
          </a:r>
          <a:r>
            <a:rPr lang="el-GR" b="1" dirty="0"/>
            <a:t>/Δικαιολογητικών</a:t>
          </a:r>
          <a:r>
            <a:rPr lang="en-US" b="1" dirty="0"/>
            <a:t> </a:t>
          </a:r>
          <a:r>
            <a:rPr lang="el-GR" b="1" dirty="0"/>
            <a:t>στο Π.Σ</a:t>
          </a:r>
          <a:endParaRPr lang="el-GR" dirty="0"/>
        </a:p>
      </dgm:t>
    </dgm:pt>
    <dgm:pt modelId="{4C112C7A-5C44-44B9-994C-DE7094C2E801}" type="parTrans" cxnId="{76532F50-F63F-4E78-888B-736A2ED2E59E}">
      <dgm:prSet/>
      <dgm:spPr/>
      <dgm:t>
        <a:bodyPr/>
        <a:lstStyle/>
        <a:p>
          <a:endParaRPr lang="el-GR"/>
        </a:p>
      </dgm:t>
    </dgm:pt>
    <dgm:pt modelId="{A3A16068-B42C-425C-842E-C12E9D6CAE13}" type="sibTrans" cxnId="{76532F50-F63F-4E78-888B-736A2ED2E59E}">
      <dgm:prSet/>
      <dgm:spPr/>
      <dgm:t>
        <a:bodyPr/>
        <a:lstStyle/>
        <a:p>
          <a:endParaRPr lang="el-GR"/>
        </a:p>
      </dgm:t>
    </dgm:pt>
    <dgm:pt modelId="{174B42D6-AAEE-4327-AF5C-9A8A345002F3}">
      <dgm:prSet phldrT="[Text]"/>
      <dgm:spPr/>
      <dgm:t>
        <a:bodyPr/>
        <a:lstStyle/>
        <a:p>
          <a:r>
            <a:rPr lang="el-GR" b="1" dirty="0">
              <a:latin typeface="Book Antiqua" panose="02040602050305030304" pitchFamily="18" charset="0"/>
            </a:rPr>
            <a:t>Αξιολόγηση</a:t>
          </a:r>
          <a:r>
            <a:rPr lang="el-GR" b="1" dirty="0"/>
            <a:t> αιτήσεων-Ανακοίνωση προσωρινών αποτελεσμάτων</a:t>
          </a:r>
          <a:endParaRPr lang="el-GR" dirty="0"/>
        </a:p>
      </dgm:t>
    </dgm:pt>
    <dgm:pt modelId="{B7C69631-727C-450F-BB83-B34DBD1B24DE}" type="parTrans" cxnId="{FFD2E60F-C76B-40A6-8EF6-1B7763F9BB97}">
      <dgm:prSet/>
      <dgm:spPr/>
      <dgm:t>
        <a:bodyPr/>
        <a:lstStyle/>
        <a:p>
          <a:endParaRPr lang="el-GR"/>
        </a:p>
      </dgm:t>
    </dgm:pt>
    <dgm:pt modelId="{D10CFCB2-1BCD-4668-88DA-A0B316DA7B5B}" type="sibTrans" cxnId="{FFD2E60F-C76B-40A6-8EF6-1B7763F9BB97}">
      <dgm:prSet/>
      <dgm:spPr/>
      <dgm:t>
        <a:bodyPr/>
        <a:lstStyle/>
        <a:p>
          <a:endParaRPr lang="el-GR"/>
        </a:p>
      </dgm:t>
    </dgm:pt>
    <dgm:pt modelId="{65B8C3E1-32FC-4669-AB40-37A0C58C6E4F}">
      <dgm:prSet phldrT="[Text]"/>
      <dgm:spPr/>
      <dgm:t>
        <a:bodyPr/>
        <a:lstStyle/>
        <a:p>
          <a:r>
            <a:rPr lang="el-GR" b="1" dirty="0">
              <a:latin typeface="Book Antiqua" panose="02040602050305030304" pitchFamily="18" charset="0"/>
            </a:rPr>
            <a:t>Αξιολόγηση</a:t>
          </a:r>
          <a:r>
            <a:rPr lang="el-GR" b="1" dirty="0"/>
            <a:t> τυχόν ενστάσεων</a:t>
          </a:r>
          <a:endParaRPr lang="el-GR" dirty="0"/>
        </a:p>
      </dgm:t>
    </dgm:pt>
    <dgm:pt modelId="{02AB14C9-DAAD-442D-A403-F839AED69D49}" type="parTrans" cxnId="{AF2E151D-92A8-46DD-AE5B-3C43E6FCA56A}">
      <dgm:prSet/>
      <dgm:spPr/>
      <dgm:t>
        <a:bodyPr/>
        <a:lstStyle/>
        <a:p>
          <a:endParaRPr lang="el-GR"/>
        </a:p>
      </dgm:t>
    </dgm:pt>
    <dgm:pt modelId="{DDDC970D-D5CD-40B5-A105-9924A661979C}" type="sibTrans" cxnId="{AF2E151D-92A8-46DD-AE5B-3C43E6FCA56A}">
      <dgm:prSet/>
      <dgm:spPr/>
      <dgm:t>
        <a:bodyPr/>
        <a:lstStyle/>
        <a:p>
          <a:endParaRPr lang="el-GR"/>
        </a:p>
      </dgm:t>
    </dgm:pt>
    <dgm:pt modelId="{2EA199A0-964F-4385-8BEA-BCBE8CC48602}">
      <dgm:prSet/>
      <dgm:spPr/>
      <dgm:t>
        <a:bodyPr/>
        <a:lstStyle/>
        <a:p>
          <a:r>
            <a:rPr lang="el-GR" b="1" dirty="0"/>
            <a:t>Ανακοίνωση </a:t>
          </a:r>
          <a:r>
            <a:rPr lang="el-GR" b="1" dirty="0">
              <a:latin typeface="Book Antiqua" panose="02040602050305030304" pitchFamily="18" charset="0"/>
            </a:rPr>
            <a:t>οριστικών</a:t>
          </a:r>
          <a:r>
            <a:rPr lang="el-GR" b="1" dirty="0"/>
            <a:t> αποτελεσμάτων και επιλογή ασκούμενων</a:t>
          </a:r>
          <a:endParaRPr lang="en-US" dirty="0"/>
        </a:p>
      </dgm:t>
    </dgm:pt>
    <dgm:pt modelId="{19EC03B7-A563-4518-8E33-34C11BCAD2CE}" type="parTrans" cxnId="{88AF8DF5-6BAD-418B-9345-CDD9385332DA}">
      <dgm:prSet/>
      <dgm:spPr/>
      <dgm:t>
        <a:bodyPr/>
        <a:lstStyle/>
        <a:p>
          <a:endParaRPr lang="el-GR"/>
        </a:p>
      </dgm:t>
    </dgm:pt>
    <dgm:pt modelId="{C129E6F5-D49E-4CB0-B527-57AC263E8429}" type="sibTrans" cxnId="{88AF8DF5-6BAD-418B-9345-CDD9385332DA}">
      <dgm:prSet/>
      <dgm:spPr/>
      <dgm:t>
        <a:bodyPr/>
        <a:lstStyle/>
        <a:p>
          <a:endParaRPr lang="el-GR"/>
        </a:p>
      </dgm:t>
    </dgm:pt>
    <dgm:pt modelId="{15FA5C1A-CA4D-4081-A236-CF05076134DB}">
      <dgm:prSet/>
      <dgm:spPr/>
      <dgm:t>
        <a:bodyPr/>
        <a:lstStyle/>
        <a:p>
          <a:r>
            <a:rPr lang="el-GR" b="1" dirty="0"/>
            <a:t>Υποβολή Αξιολόγησης Πρακτικής Άσκησης</a:t>
          </a:r>
          <a:endParaRPr lang="en-US" dirty="0"/>
        </a:p>
      </dgm:t>
    </dgm:pt>
    <dgm:pt modelId="{B2A552AB-1A77-41DD-B906-5DB8E12FE3CE}" type="parTrans" cxnId="{D8ED532F-F289-4589-9840-AC6CB573F9A1}">
      <dgm:prSet/>
      <dgm:spPr/>
      <dgm:t>
        <a:bodyPr/>
        <a:lstStyle/>
        <a:p>
          <a:endParaRPr lang="el-GR"/>
        </a:p>
      </dgm:t>
    </dgm:pt>
    <dgm:pt modelId="{D8D9281F-DA50-4209-87C0-49010B179D4E}" type="sibTrans" cxnId="{D8ED532F-F289-4589-9840-AC6CB573F9A1}">
      <dgm:prSet/>
      <dgm:spPr/>
      <dgm:t>
        <a:bodyPr/>
        <a:lstStyle/>
        <a:p>
          <a:endParaRPr lang="el-GR"/>
        </a:p>
      </dgm:t>
    </dgm:pt>
    <dgm:pt modelId="{88C7A125-3052-48D9-92A9-644208928E68}" type="pres">
      <dgm:prSet presAssocID="{65BBF8AD-EDEF-4675-9C27-AA32E936A994}" presName="rootnode" presStyleCnt="0">
        <dgm:presLayoutVars>
          <dgm:chMax/>
          <dgm:chPref/>
          <dgm:dir/>
          <dgm:animLvl val="lvl"/>
        </dgm:presLayoutVars>
      </dgm:prSet>
      <dgm:spPr/>
      <dgm:t>
        <a:bodyPr/>
        <a:lstStyle/>
        <a:p>
          <a:endParaRPr lang="el-GR"/>
        </a:p>
      </dgm:t>
    </dgm:pt>
    <dgm:pt modelId="{C58DD3EC-6E14-4305-BD7F-BA7B2505ABA7}" type="pres">
      <dgm:prSet presAssocID="{FAE8225B-CD23-4E5C-9E63-A6AA5C9A574A}" presName="composite" presStyleCnt="0"/>
      <dgm:spPr/>
    </dgm:pt>
    <dgm:pt modelId="{E376E4F2-069F-48EB-B4DD-605B11F9FEEB}" type="pres">
      <dgm:prSet presAssocID="{FAE8225B-CD23-4E5C-9E63-A6AA5C9A574A}" presName="LShape" presStyleLbl="alignNode1" presStyleIdx="0" presStyleCnt="9"/>
      <dgm:spPr/>
    </dgm:pt>
    <dgm:pt modelId="{C9F053FA-6BD2-48D3-B1B1-9D584494B4C2}" type="pres">
      <dgm:prSet presAssocID="{FAE8225B-CD23-4E5C-9E63-A6AA5C9A574A}" presName="ParentText" presStyleLbl="revTx" presStyleIdx="0" presStyleCnt="5">
        <dgm:presLayoutVars>
          <dgm:chMax val="0"/>
          <dgm:chPref val="0"/>
          <dgm:bulletEnabled val="1"/>
        </dgm:presLayoutVars>
      </dgm:prSet>
      <dgm:spPr/>
      <dgm:t>
        <a:bodyPr/>
        <a:lstStyle/>
        <a:p>
          <a:endParaRPr lang="el-GR"/>
        </a:p>
      </dgm:t>
    </dgm:pt>
    <dgm:pt modelId="{8B2CCB62-FA43-4851-A151-F62B59A723EE}" type="pres">
      <dgm:prSet presAssocID="{FAE8225B-CD23-4E5C-9E63-A6AA5C9A574A}" presName="Triangle" presStyleLbl="alignNode1" presStyleIdx="1" presStyleCnt="9"/>
      <dgm:spPr/>
    </dgm:pt>
    <dgm:pt modelId="{672300E1-2DA9-4A10-81A1-841332877FAD}" type="pres">
      <dgm:prSet presAssocID="{A3A16068-B42C-425C-842E-C12E9D6CAE13}" presName="sibTrans" presStyleCnt="0"/>
      <dgm:spPr/>
    </dgm:pt>
    <dgm:pt modelId="{62162F3D-F547-4D5C-9EA2-0A9554A6EC4E}" type="pres">
      <dgm:prSet presAssocID="{A3A16068-B42C-425C-842E-C12E9D6CAE13}" presName="space" presStyleCnt="0"/>
      <dgm:spPr/>
    </dgm:pt>
    <dgm:pt modelId="{E6008519-372C-4C2F-A385-831D0E8A0A6D}" type="pres">
      <dgm:prSet presAssocID="{174B42D6-AAEE-4327-AF5C-9A8A345002F3}" presName="composite" presStyleCnt="0"/>
      <dgm:spPr/>
    </dgm:pt>
    <dgm:pt modelId="{96B3D297-5077-4325-BDDA-9444133F32EC}" type="pres">
      <dgm:prSet presAssocID="{174B42D6-AAEE-4327-AF5C-9A8A345002F3}" presName="LShape" presStyleLbl="alignNode1" presStyleIdx="2" presStyleCnt="9"/>
      <dgm:spPr/>
    </dgm:pt>
    <dgm:pt modelId="{2FC1336C-073A-4299-81EA-45BBFBA8ACA5}" type="pres">
      <dgm:prSet presAssocID="{174B42D6-AAEE-4327-AF5C-9A8A345002F3}" presName="ParentText" presStyleLbl="revTx" presStyleIdx="1" presStyleCnt="5">
        <dgm:presLayoutVars>
          <dgm:chMax val="0"/>
          <dgm:chPref val="0"/>
          <dgm:bulletEnabled val="1"/>
        </dgm:presLayoutVars>
      </dgm:prSet>
      <dgm:spPr/>
      <dgm:t>
        <a:bodyPr/>
        <a:lstStyle/>
        <a:p>
          <a:endParaRPr lang="el-GR"/>
        </a:p>
      </dgm:t>
    </dgm:pt>
    <dgm:pt modelId="{B1E711E2-28C4-4685-A972-D1CD1E43D99C}" type="pres">
      <dgm:prSet presAssocID="{174B42D6-AAEE-4327-AF5C-9A8A345002F3}" presName="Triangle" presStyleLbl="alignNode1" presStyleIdx="3" presStyleCnt="9"/>
      <dgm:spPr/>
    </dgm:pt>
    <dgm:pt modelId="{CB78B363-5AC3-48B8-91B1-FA69E7220127}" type="pres">
      <dgm:prSet presAssocID="{D10CFCB2-1BCD-4668-88DA-A0B316DA7B5B}" presName="sibTrans" presStyleCnt="0"/>
      <dgm:spPr/>
    </dgm:pt>
    <dgm:pt modelId="{CB3C35B5-BFFC-40FC-A061-085C09AD3811}" type="pres">
      <dgm:prSet presAssocID="{D10CFCB2-1BCD-4668-88DA-A0B316DA7B5B}" presName="space" presStyleCnt="0"/>
      <dgm:spPr/>
    </dgm:pt>
    <dgm:pt modelId="{DECB2326-B6C1-4882-87D2-8C1B5A4D993C}" type="pres">
      <dgm:prSet presAssocID="{65B8C3E1-32FC-4669-AB40-37A0C58C6E4F}" presName="composite" presStyleCnt="0"/>
      <dgm:spPr/>
    </dgm:pt>
    <dgm:pt modelId="{C31FF1FD-7882-4466-948B-DD5090A19B07}" type="pres">
      <dgm:prSet presAssocID="{65B8C3E1-32FC-4669-AB40-37A0C58C6E4F}" presName="LShape" presStyleLbl="alignNode1" presStyleIdx="4" presStyleCnt="9"/>
      <dgm:spPr/>
    </dgm:pt>
    <dgm:pt modelId="{EEF0D056-197D-4794-B866-FCA5AA5DC2A7}" type="pres">
      <dgm:prSet presAssocID="{65B8C3E1-32FC-4669-AB40-37A0C58C6E4F}" presName="ParentText" presStyleLbl="revTx" presStyleIdx="2" presStyleCnt="5">
        <dgm:presLayoutVars>
          <dgm:chMax val="0"/>
          <dgm:chPref val="0"/>
          <dgm:bulletEnabled val="1"/>
        </dgm:presLayoutVars>
      </dgm:prSet>
      <dgm:spPr/>
      <dgm:t>
        <a:bodyPr/>
        <a:lstStyle/>
        <a:p>
          <a:endParaRPr lang="el-GR"/>
        </a:p>
      </dgm:t>
    </dgm:pt>
    <dgm:pt modelId="{D951BC32-9551-4E04-8925-CD03BC6981B9}" type="pres">
      <dgm:prSet presAssocID="{65B8C3E1-32FC-4669-AB40-37A0C58C6E4F}" presName="Triangle" presStyleLbl="alignNode1" presStyleIdx="5" presStyleCnt="9"/>
      <dgm:spPr/>
    </dgm:pt>
    <dgm:pt modelId="{03873A0F-86EB-4B0A-BACF-18CAFC5688F6}" type="pres">
      <dgm:prSet presAssocID="{DDDC970D-D5CD-40B5-A105-9924A661979C}" presName="sibTrans" presStyleCnt="0"/>
      <dgm:spPr/>
    </dgm:pt>
    <dgm:pt modelId="{DA1B146B-D8F4-4A61-BA8B-F8C309F370AB}" type="pres">
      <dgm:prSet presAssocID="{DDDC970D-D5CD-40B5-A105-9924A661979C}" presName="space" presStyleCnt="0"/>
      <dgm:spPr/>
    </dgm:pt>
    <dgm:pt modelId="{A7DAD45A-BAA0-4FFF-BF09-F9E5349B197B}" type="pres">
      <dgm:prSet presAssocID="{2EA199A0-964F-4385-8BEA-BCBE8CC48602}" presName="composite" presStyleCnt="0"/>
      <dgm:spPr/>
    </dgm:pt>
    <dgm:pt modelId="{CD3B7F0E-CDE8-4ACC-A5C0-6495E9250EBE}" type="pres">
      <dgm:prSet presAssocID="{2EA199A0-964F-4385-8BEA-BCBE8CC48602}" presName="LShape" presStyleLbl="alignNode1" presStyleIdx="6" presStyleCnt="9"/>
      <dgm:spPr/>
    </dgm:pt>
    <dgm:pt modelId="{BDF52AEF-5DBA-4910-94D0-1EE4408C4792}" type="pres">
      <dgm:prSet presAssocID="{2EA199A0-964F-4385-8BEA-BCBE8CC48602}" presName="ParentText" presStyleLbl="revTx" presStyleIdx="3" presStyleCnt="5">
        <dgm:presLayoutVars>
          <dgm:chMax val="0"/>
          <dgm:chPref val="0"/>
          <dgm:bulletEnabled val="1"/>
        </dgm:presLayoutVars>
      </dgm:prSet>
      <dgm:spPr/>
      <dgm:t>
        <a:bodyPr/>
        <a:lstStyle/>
        <a:p>
          <a:endParaRPr lang="el-GR"/>
        </a:p>
      </dgm:t>
    </dgm:pt>
    <dgm:pt modelId="{5C50EF12-D455-4BA5-8433-E8A9C176EE8F}" type="pres">
      <dgm:prSet presAssocID="{2EA199A0-964F-4385-8BEA-BCBE8CC48602}" presName="Triangle" presStyleLbl="alignNode1" presStyleIdx="7" presStyleCnt="9"/>
      <dgm:spPr/>
    </dgm:pt>
    <dgm:pt modelId="{3F7FCEF9-364A-40E9-9174-D3F794BA6D6E}" type="pres">
      <dgm:prSet presAssocID="{C129E6F5-D49E-4CB0-B527-57AC263E8429}" presName="sibTrans" presStyleCnt="0"/>
      <dgm:spPr/>
    </dgm:pt>
    <dgm:pt modelId="{2F95E18E-71F8-4A72-A49A-B6775F03E63A}" type="pres">
      <dgm:prSet presAssocID="{C129E6F5-D49E-4CB0-B527-57AC263E8429}" presName="space" presStyleCnt="0"/>
      <dgm:spPr/>
    </dgm:pt>
    <dgm:pt modelId="{E4B13EAA-4C64-4DA2-9853-56486C5CBC80}" type="pres">
      <dgm:prSet presAssocID="{15FA5C1A-CA4D-4081-A236-CF05076134DB}" presName="composite" presStyleCnt="0"/>
      <dgm:spPr/>
    </dgm:pt>
    <dgm:pt modelId="{E970EAA8-5C6A-4F24-B576-9162CF60DAC2}" type="pres">
      <dgm:prSet presAssocID="{15FA5C1A-CA4D-4081-A236-CF05076134DB}" presName="LShape" presStyleLbl="alignNode1" presStyleIdx="8" presStyleCnt="9"/>
      <dgm:spPr/>
    </dgm:pt>
    <dgm:pt modelId="{EFB7F050-62A8-4C45-89C5-984747E379F6}" type="pres">
      <dgm:prSet presAssocID="{15FA5C1A-CA4D-4081-A236-CF05076134DB}" presName="ParentText" presStyleLbl="revTx" presStyleIdx="4" presStyleCnt="5">
        <dgm:presLayoutVars>
          <dgm:chMax val="0"/>
          <dgm:chPref val="0"/>
          <dgm:bulletEnabled val="1"/>
        </dgm:presLayoutVars>
      </dgm:prSet>
      <dgm:spPr/>
      <dgm:t>
        <a:bodyPr/>
        <a:lstStyle/>
        <a:p>
          <a:endParaRPr lang="el-GR"/>
        </a:p>
      </dgm:t>
    </dgm:pt>
  </dgm:ptLst>
  <dgm:cxnLst>
    <dgm:cxn modelId="{D8ED532F-F289-4589-9840-AC6CB573F9A1}" srcId="{65BBF8AD-EDEF-4675-9C27-AA32E936A994}" destId="{15FA5C1A-CA4D-4081-A236-CF05076134DB}" srcOrd="4" destOrd="0" parTransId="{B2A552AB-1A77-41DD-B906-5DB8E12FE3CE}" sibTransId="{D8D9281F-DA50-4209-87C0-49010B179D4E}"/>
    <dgm:cxn modelId="{88AF8DF5-6BAD-418B-9345-CDD9385332DA}" srcId="{65BBF8AD-EDEF-4675-9C27-AA32E936A994}" destId="{2EA199A0-964F-4385-8BEA-BCBE8CC48602}" srcOrd="3" destOrd="0" parTransId="{19EC03B7-A563-4518-8E33-34C11BCAD2CE}" sibTransId="{C129E6F5-D49E-4CB0-B527-57AC263E8429}"/>
    <dgm:cxn modelId="{F880D0B4-9765-435E-A5BA-9F759F10A9C7}" type="presOf" srcId="{65BBF8AD-EDEF-4675-9C27-AA32E936A994}" destId="{88C7A125-3052-48D9-92A9-644208928E68}" srcOrd="0" destOrd="0" presId="urn:microsoft.com/office/officeart/2009/3/layout/StepUpProcess"/>
    <dgm:cxn modelId="{9DC1CB05-E158-4EF4-ABEA-57445A1CDD31}" type="presOf" srcId="{174B42D6-AAEE-4327-AF5C-9A8A345002F3}" destId="{2FC1336C-073A-4299-81EA-45BBFBA8ACA5}" srcOrd="0" destOrd="0" presId="urn:microsoft.com/office/officeart/2009/3/layout/StepUpProcess"/>
    <dgm:cxn modelId="{AF2E151D-92A8-46DD-AE5B-3C43E6FCA56A}" srcId="{65BBF8AD-EDEF-4675-9C27-AA32E936A994}" destId="{65B8C3E1-32FC-4669-AB40-37A0C58C6E4F}" srcOrd="2" destOrd="0" parTransId="{02AB14C9-DAAD-442D-A403-F839AED69D49}" sibTransId="{DDDC970D-D5CD-40B5-A105-9924A661979C}"/>
    <dgm:cxn modelId="{76532F50-F63F-4E78-888B-736A2ED2E59E}" srcId="{65BBF8AD-EDEF-4675-9C27-AA32E936A994}" destId="{FAE8225B-CD23-4E5C-9E63-A6AA5C9A574A}" srcOrd="0" destOrd="0" parTransId="{4C112C7A-5C44-44B9-994C-DE7094C2E801}" sibTransId="{A3A16068-B42C-425C-842E-C12E9D6CAE13}"/>
    <dgm:cxn modelId="{1118A1FD-7135-4812-81ED-CB9595D91268}" type="presOf" srcId="{15FA5C1A-CA4D-4081-A236-CF05076134DB}" destId="{EFB7F050-62A8-4C45-89C5-984747E379F6}" srcOrd="0" destOrd="0" presId="urn:microsoft.com/office/officeart/2009/3/layout/StepUpProcess"/>
    <dgm:cxn modelId="{59DBFB3A-4CBC-467E-A48C-D64ECB199E4F}" type="presOf" srcId="{FAE8225B-CD23-4E5C-9E63-A6AA5C9A574A}" destId="{C9F053FA-6BD2-48D3-B1B1-9D584494B4C2}" srcOrd="0" destOrd="0" presId="urn:microsoft.com/office/officeart/2009/3/layout/StepUpProcess"/>
    <dgm:cxn modelId="{C443032E-0829-40A4-8D44-4C99174B0F91}" type="presOf" srcId="{65B8C3E1-32FC-4669-AB40-37A0C58C6E4F}" destId="{EEF0D056-197D-4794-B866-FCA5AA5DC2A7}" srcOrd="0" destOrd="0" presId="urn:microsoft.com/office/officeart/2009/3/layout/StepUpProcess"/>
    <dgm:cxn modelId="{0ABC5CE7-CDCA-47EB-AAB7-21053632D235}" type="presOf" srcId="{2EA199A0-964F-4385-8BEA-BCBE8CC48602}" destId="{BDF52AEF-5DBA-4910-94D0-1EE4408C4792}" srcOrd="0" destOrd="0" presId="urn:microsoft.com/office/officeart/2009/3/layout/StepUpProcess"/>
    <dgm:cxn modelId="{FFD2E60F-C76B-40A6-8EF6-1B7763F9BB97}" srcId="{65BBF8AD-EDEF-4675-9C27-AA32E936A994}" destId="{174B42D6-AAEE-4327-AF5C-9A8A345002F3}" srcOrd="1" destOrd="0" parTransId="{B7C69631-727C-450F-BB83-B34DBD1B24DE}" sibTransId="{D10CFCB2-1BCD-4668-88DA-A0B316DA7B5B}"/>
    <dgm:cxn modelId="{272B3504-7E51-4AC0-9A5B-F5E9F3C6FA09}" type="presParOf" srcId="{88C7A125-3052-48D9-92A9-644208928E68}" destId="{C58DD3EC-6E14-4305-BD7F-BA7B2505ABA7}" srcOrd="0" destOrd="0" presId="urn:microsoft.com/office/officeart/2009/3/layout/StepUpProcess"/>
    <dgm:cxn modelId="{4C6A2CAF-2776-453E-A842-F0F5CB1C27F8}" type="presParOf" srcId="{C58DD3EC-6E14-4305-BD7F-BA7B2505ABA7}" destId="{E376E4F2-069F-48EB-B4DD-605B11F9FEEB}" srcOrd="0" destOrd="0" presId="urn:microsoft.com/office/officeart/2009/3/layout/StepUpProcess"/>
    <dgm:cxn modelId="{D1EC8209-2A04-4AF2-9AD9-EDB359A27BAE}" type="presParOf" srcId="{C58DD3EC-6E14-4305-BD7F-BA7B2505ABA7}" destId="{C9F053FA-6BD2-48D3-B1B1-9D584494B4C2}" srcOrd="1" destOrd="0" presId="urn:microsoft.com/office/officeart/2009/3/layout/StepUpProcess"/>
    <dgm:cxn modelId="{0DEB5ADE-7A7B-4E7F-992A-A91AF9040325}" type="presParOf" srcId="{C58DD3EC-6E14-4305-BD7F-BA7B2505ABA7}" destId="{8B2CCB62-FA43-4851-A151-F62B59A723EE}" srcOrd="2" destOrd="0" presId="urn:microsoft.com/office/officeart/2009/3/layout/StepUpProcess"/>
    <dgm:cxn modelId="{5CC5CBC8-43C4-42CE-A405-8064A9B590B0}" type="presParOf" srcId="{88C7A125-3052-48D9-92A9-644208928E68}" destId="{672300E1-2DA9-4A10-81A1-841332877FAD}" srcOrd="1" destOrd="0" presId="urn:microsoft.com/office/officeart/2009/3/layout/StepUpProcess"/>
    <dgm:cxn modelId="{1B39D943-B2B3-4F92-8773-5080830C9C92}" type="presParOf" srcId="{672300E1-2DA9-4A10-81A1-841332877FAD}" destId="{62162F3D-F547-4D5C-9EA2-0A9554A6EC4E}" srcOrd="0" destOrd="0" presId="urn:microsoft.com/office/officeart/2009/3/layout/StepUpProcess"/>
    <dgm:cxn modelId="{4A33CEFC-BE9B-4DD6-AFC6-2FCBB27EAE25}" type="presParOf" srcId="{88C7A125-3052-48D9-92A9-644208928E68}" destId="{E6008519-372C-4C2F-A385-831D0E8A0A6D}" srcOrd="2" destOrd="0" presId="urn:microsoft.com/office/officeart/2009/3/layout/StepUpProcess"/>
    <dgm:cxn modelId="{C2D3231D-848C-4FB7-BDF7-27F845ECFBD2}" type="presParOf" srcId="{E6008519-372C-4C2F-A385-831D0E8A0A6D}" destId="{96B3D297-5077-4325-BDDA-9444133F32EC}" srcOrd="0" destOrd="0" presId="urn:microsoft.com/office/officeart/2009/3/layout/StepUpProcess"/>
    <dgm:cxn modelId="{5C960CE8-2411-48D1-AF55-0FE9B359E1FD}" type="presParOf" srcId="{E6008519-372C-4C2F-A385-831D0E8A0A6D}" destId="{2FC1336C-073A-4299-81EA-45BBFBA8ACA5}" srcOrd="1" destOrd="0" presId="urn:microsoft.com/office/officeart/2009/3/layout/StepUpProcess"/>
    <dgm:cxn modelId="{972CA1E4-0195-4879-9F64-620066F5C0E2}" type="presParOf" srcId="{E6008519-372C-4C2F-A385-831D0E8A0A6D}" destId="{B1E711E2-28C4-4685-A972-D1CD1E43D99C}" srcOrd="2" destOrd="0" presId="urn:microsoft.com/office/officeart/2009/3/layout/StepUpProcess"/>
    <dgm:cxn modelId="{2A5A26EE-AA8D-47D2-B2FD-0019338873D5}" type="presParOf" srcId="{88C7A125-3052-48D9-92A9-644208928E68}" destId="{CB78B363-5AC3-48B8-91B1-FA69E7220127}" srcOrd="3" destOrd="0" presId="urn:microsoft.com/office/officeart/2009/3/layout/StepUpProcess"/>
    <dgm:cxn modelId="{C145BB0C-B411-4304-B2FB-0BBC7AF9B493}" type="presParOf" srcId="{CB78B363-5AC3-48B8-91B1-FA69E7220127}" destId="{CB3C35B5-BFFC-40FC-A061-085C09AD3811}" srcOrd="0" destOrd="0" presId="urn:microsoft.com/office/officeart/2009/3/layout/StepUpProcess"/>
    <dgm:cxn modelId="{D4979FD0-5ECA-48A2-8390-FDCB1EF98A96}" type="presParOf" srcId="{88C7A125-3052-48D9-92A9-644208928E68}" destId="{DECB2326-B6C1-4882-87D2-8C1B5A4D993C}" srcOrd="4" destOrd="0" presId="urn:microsoft.com/office/officeart/2009/3/layout/StepUpProcess"/>
    <dgm:cxn modelId="{93704966-9D10-4174-AB54-67DC2691E908}" type="presParOf" srcId="{DECB2326-B6C1-4882-87D2-8C1B5A4D993C}" destId="{C31FF1FD-7882-4466-948B-DD5090A19B07}" srcOrd="0" destOrd="0" presId="urn:microsoft.com/office/officeart/2009/3/layout/StepUpProcess"/>
    <dgm:cxn modelId="{B52D871C-62E7-4E3D-82EA-2C3734427DD7}" type="presParOf" srcId="{DECB2326-B6C1-4882-87D2-8C1B5A4D993C}" destId="{EEF0D056-197D-4794-B866-FCA5AA5DC2A7}" srcOrd="1" destOrd="0" presId="urn:microsoft.com/office/officeart/2009/3/layout/StepUpProcess"/>
    <dgm:cxn modelId="{C2836718-0838-410D-8FDD-8BF03BE9580C}" type="presParOf" srcId="{DECB2326-B6C1-4882-87D2-8C1B5A4D993C}" destId="{D951BC32-9551-4E04-8925-CD03BC6981B9}" srcOrd="2" destOrd="0" presId="urn:microsoft.com/office/officeart/2009/3/layout/StepUpProcess"/>
    <dgm:cxn modelId="{7DC55D12-B72E-4FB9-8B6E-6ACB2B6544FE}" type="presParOf" srcId="{88C7A125-3052-48D9-92A9-644208928E68}" destId="{03873A0F-86EB-4B0A-BACF-18CAFC5688F6}" srcOrd="5" destOrd="0" presId="urn:microsoft.com/office/officeart/2009/3/layout/StepUpProcess"/>
    <dgm:cxn modelId="{C13F5081-A212-4959-99CE-91CAB995BDC5}" type="presParOf" srcId="{03873A0F-86EB-4B0A-BACF-18CAFC5688F6}" destId="{DA1B146B-D8F4-4A61-BA8B-F8C309F370AB}" srcOrd="0" destOrd="0" presId="urn:microsoft.com/office/officeart/2009/3/layout/StepUpProcess"/>
    <dgm:cxn modelId="{4A0CB182-CEAA-4681-BC15-757B04F32049}" type="presParOf" srcId="{88C7A125-3052-48D9-92A9-644208928E68}" destId="{A7DAD45A-BAA0-4FFF-BF09-F9E5349B197B}" srcOrd="6" destOrd="0" presId="urn:microsoft.com/office/officeart/2009/3/layout/StepUpProcess"/>
    <dgm:cxn modelId="{D4608BE8-5D4B-4CE7-A262-42EE1AA347E3}" type="presParOf" srcId="{A7DAD45A-BAA0-4FFF-BF09-F9E5349B197B}" destId="{CD3B7F0E-CDE8-4ACC-A5C0-6495E9250EBE}" srcOrd="0" destOrd="0" presId="urn:microsoft.com/office/officeart/2009/3/layout/StepUpProcess"/>
    <dgm:cxn modelId="{C0D13754-D39B-46F8-8319-72927D051A45}" type="presParOf" srcId="{A7DAD45A-BAA0-4FFF-BF09-F9E5349B197B}" destId="{BDF52AEF-5DBA-4910-94D0-1EE4408C4792}" srcOrd="1" destOrd="0" presId="urn:microsoft.com/office/officeart/2009/3/layout/StepUpProcess"/>
    <dgm:cxn modelId="{D35D3504-12C7-4530-9563-59703209ECEC}" type="presParOf" srcId="{A7DAD45A-BAA0-4FFF-BF09-F9E5349B197B}" destId="{5C50EF12-D455-4BA5-8433-E8A9C176EE8F}" srcOrd="2" destOrd="0" presId="urn:microsoft.com/office/officeart/2009/3/layout/StepUpProcess"/>
    <dgm:cxn modelId="{367C357D-36AF-4378-B6DB-1CF724B72172}" type="presParOf" srcId="{88C7A125-3052-48D9-92A9-644208928E68}" destId="{3F7FCEF9-364A-40E9-9174-D3F794BA6D6E}" srcOrd="7" destOrd="0" presId="urn:microsoft.com/office/officeart/2009/3/layout/StepUpProcess"/>
    <dgm:cxn modelId="{996B7909-60B3-42F4-8CB9-7DB4FA8391A6}" type="presParOf" srcId="{3F7FCEF9-364A-40E9-9174-D3F794BA6D6E}" destId="{2F95E18E-71F8-4A72-A49A-B6775F03E63A}" srcOrd="0" destOrd="0" presId="urn:microsoft.com/office/officeart/2009/3/layout/StepUpProcess"/>
    <dgm:cxn modelId="{CD10C14B-2693-4ABA-BB3B-941E91AA98F7}" type="presParOf" srcId="{88C7A125-3052-48D9-92A9-644208928E68}" destId="{E4B13EAA-4C64-4DA2-9853-56486C5CBC80}" srcOrd="8" destOrd="0" presId="urn:microsoft.com/office/officeart/2009/3/layout/StepUpProcess"/>
    <dgm:cxn modelId="{51D5F900-D049-4A4E-89D9-8E020166422E}" type="presParOf" srcId="{E4B13EAA-4C64-4DA2-9853-56486C5CBC80}" destId="{E970EAA8-5C6A-4F24-B576-9162CF60DAC2}" srcOrd="0" destOrd="0" presId="urn:microsoft.com/office/officeart/2009/3/layout/StepUpProcess"/>
    <dgm:cxn modelId="{525164BD-D2F3-4D43-BE5F-494A8880C5E4}" type="presParOf" srcId="{E4B13EAA-4C64-4DA2-9853-56486C5CBC80}" destId="{EFB7F050-62A8-4C45-89C5-984747E379F6}" srcOrd="1" destOrd="0" presId="urn:microsoft.com/office/officeart/2009/3/layout/StepUp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25A08-2A9B-4059-89E5-F2F732B18037}">
      <dsp:nvSpPr>
        <dsp:cNvPr id="0" name=""/>
        <dsp:cNvSpPr/>
      </dsp:nvSpPr>
      <dsp:spPr>
        <a:xfrm>
          <a:off x="2235"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l-GR" sz="1400" b="1" i="1" kern="1200" dirty="0">
              <a:latin typeface="Cambria" pitchFamily="18" charset="0"/>
            </a:rPr>
            <a:t>Μάθημα Επιλογής με </a:t>
          </a:r>
          <a:r>
            <a:rPr lang="el-GR" sz="1400" b="1" i="1" kern="1200" dirty="0" smtClean="0">
              <a:latin typeface="Cambria" pitchFamily="18" charset="0"/>
            </a:rPr>
            <a:t>7 </a:t>
          </a:r>
          <a:r>
            <a:rPr lang="el-GR" sz="1400" b="1" i="1" kern="1200" dirty="0">
              <a:latin typeface="Cambria" pitchFamily="18" charset="0"/>
            </a:rPr>
            <a:t>Πιστωτικές Μονάδες </a:t>
          </a:r>
        </a:p>
        <a:p>
          <a:pPr lvl="0" algn="ctr" defTabSz="622300">
            <a:lnSpc>
              <a:spcPct val="90000"/>
            </a:lnSpc>
            <a:spcBef>
              <a:spcPct val="0"/>
            </a:spcBef>
            <a:spcAft>
              <a:spcPct val="35000"/>
            </a:spcAft>
          </a:pPr>
          <a:r>
            <a:rPr lang="el-GR" sz="1400" b="1" i="1" kern="1200" dirty="0">
              <a:latin typeface="Cambria" pitchFamily="18" charset="0"/>
            </a:rPr>
            <a:t>(</a:t>
          </a:r>
          <a:r>
            <a:rPr lang="en-US" sz="1400" b="1" i="1" kern="1200" dirty="0">
              <a:latin typeface="Cambria" pitchFamily="18" charset="0"/>
            </a:rPr>
            <a:t>ECTS</a:t>
          </a:r>
          <a:r>
            <a:rPr lang="el-GR" sz="1400" b="1" i="1" kern="1200" dirty="0">
              <a:latin typeface="Cambria" pitchFamily="18" charset="0"/>
            </a:rPr>
            <a:t>)</a:t>
          </a:r>
          <a:endParaRPr lang="el-GR" sz="1400" b="1" kern="1200" dirty="0">
            <a:latin typeface="Cambria" pitchFamily="18" charset="0"/>
          </a:endParaRPr>
        </a:p>
      </dsp:txBody>
      <dsp:txXfrm>
        <a:off x="547067" y="898997"/>
        <a:ext cx="1634496" cy="1089663"/>
      </dsp:txXfrm>
    </dsp:sp>
    <dsp:sp modelId="{93E727E1-7114-4BEE-B67F-1EC9B6F4E44C}">
      <dsp:nvSpPr>
        <dsp:cNvPr id="0" name=""/>
        <dsp:cNvSpPr/>
      </dsp:nvSpPr>
      <dsp:spPr>
        <a:xfrm>
          <a:off x="2436942"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l-GR" sz="1400" b="1" i="1" kern="1200" dirty="0">
              <a:latin typeface="Cambria" pitchFamily="18" charset="0"/>
            </a:rPr>
            <a:t>Έτος Σπουδών από το  </a:t>
          </a:r>
          <a:r>
            <a:rPr lang="el-GR" sz="1400" b="1" i="1" kern="1200" dirty="0" smtClean="0">
              <a:latin typeface="Cambria" pitchFamily="18" charset="0"/>
            </a:rPr>
            <a:t>3</a:t>
          </a:r>
          <a:r>
            <a:rPr lang="el-GR" sz="1400" b="1" i="1" kern="1200" baseline="30000" dirty="0" smtClean="0">
              <a:latin typeface="Cambria" pitchFamily="18" charset="0"/>
            </a:rPr>
            <a:t>ο</a:t>
          </a:r>
          <a:r>
            <a:rPr lang="el-GR" sz="1400" b="1" i="1" kern="1200" dirty="0" smtClean="0">
              <a:latin typeface="Cambria" pitchFamily="18" charset="0"/>
            </a:rPr>
            <a:t> </a:t>
          </a:r>
          <a:r>
            <a:rPr lang="el-GR" sz="1400" b="1" i="1" kern="1200" dirty="0">
              <a:latin typeface="Cambria" pitchFamily="18" charset="0"/>
            </a:rPr>
            <a:t>και Άνω </a:t>
          </a:r>
          <a:endParaRPr lang="el-GR" sz="1400" kern="1200" dirty="0"/>
        </a:p>
      </dsp:txBody>
      <dsp:txXfrm>
        <a:off x="2981774" y="898997"/>
        <a:ext cx="1634496" cy="1089663"/>
      </dsp:txXfrm>
    </dsp:sp>
    <dsp:sp modelId="{488848C1-F2DF-40BD-BAE1-FD0D9CB2466E}">
      <dsp:nvSpPr>
        <dsp:cNvPr id="0" name=""/>
        <dsp:cNvSpPr/>
      </dsp:nvSpPr>
      <dsp:spPr>
        <a:xfrm>
          <a:off x="4905722"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l-GR" sz="1400" b="1" i="1" kern="1200" dirty="0">
              <a:solidFill>
                <a:prstClr val="white"/>
              </a:solidFill>
              <a:latin typeface="Cambria" pitchFamily="18" charset="0"/>
              <a:ea typeface="+mn-ea"/>
              <a:cs typeface="+mn-cs"/>
            </a:rPr>
            <a:t>Διάστημα υλοποίησης</a:t>
          </a:r>
          <a:r>
            <a:rPr lang="el-GR" sz="1400" b="1" i="1" kern="1200" dirty="0" smtClean="0">
              <a:solidFill>
                <a:prstClr val="white"/>
              </a:solidFill>
              <a:latin typeface="Cambria" pitchFamily="18" charset="0"/>
              <a:ea typeface="+mn-ea"/>
              <a:cs typeface="+mn-cs"/>
            </a:rPr>
            <a:t>: Ιούλιος </a:t>
          </a:r>
          <a:r>
            <a:rPr lang="el-GR" sz="1400" b="1" i="1" kern="1200" dirty="0">
              <a:solidFill>
                <a:prstClr val="white"/>
              </a:solidFill>
              <a:latin typeface="Cambria" pitchFamily="18" charset="0"/>
              <a:ea typeface="+mn-ea"/>
              <a:cs typeface="+mn-cs"/>
            </a:rPr>
            <a:t>– </a:t>
          </a:r>
          <a:r>
            <a:rPr lang="el-GR" sz="1400" b="1" i="1" kern="1200" dirty="0" smtClean="0">
              <a:solidFill>
                <a:prstClr val="white"/>
              </a:solidFill>
              <a:latin typeface="Cambria" pitchFamily="18" charset="0"/>
              <a:ea typeface="+mn-ea"/>
              <a:cs typeface="+mn-cs"/>
            </a:rPr>
            <a:t>Αύγουστος </a:t>
          </a:r>
          <a:r>
            <a:rPr lang="el-GR" sz="1400" b="1" i="1" kern="1200" dirty="0" smtClean="0">
              <a:solidFill>
                <a:prstClr val="white"/>
              </a:solidFill>
              <a:latin typeface="Cambria" pitchFamily="18" charset="0"/>
              <a:ea typeface="+mn-ea"/>
              <a:cs typeface="+mn-cs"/>
            </a:rPr>
            <a:t>και Σεπτέμβριος</a:t>
          </a:r>
          <a:r>
            <a:rPr lang="el-GR" sz="1400" b="1" i="1" kern="1200" dirty="0" smtClean="0">
              <a:solidFill>
                <a:prstClr val="white"/>
              </a:solidFill>
              <a:latin typeface="Cambria" pitchFamily="18" charset="0"/>
              <a:ea typeface="+mn-ea"/>
              <a:cs typeface="+mn-cs"/>
            </a:rPr>
            <a:t>– Οκτώβριος  2026</a:t>
          </a:r>
          <a:endParaRPr lang="el-GR" sz="1400" b="1" i="1" kern="1200" dirty="0">
            <a:solidFill>
              <a:prstClr val="white"/>
            </a:solidFill>
            <a:latin typeface="Cambria" pitchFamily="18" charset="0"/>
            <a:ea typeface="+mn-ea"/>
            <a:cs typeface="+mn-cs"/>
          </a:endParaRPr>
        </a:p>
      </dsp:txBody>
      <dsp:txXfrm>
        <a:off x="5450554" y="898997"/>
        <a:ext cx="1634496" cy="10896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6E4F2-069F-48EB-B4DD-605B11F9FEEB}">
      <dsp:nvSpPr>
        <dsp:cNvPr id="0" name=""/>
        <dsp:cNvSpPr/>
      </dsp:nvSpPr>
      <dsp:spPr>
        <a:xfrm rot="5400000">
          <a:off x="352837" y="1838151"/>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F053FA-6BD2-48D3-B1B1-9D584494B4C2}">
      <dsp:nvSpPr>
        <dsp:cNvPr id="0" name=""/>
        <dsp:cNvSpPr/>
      </dsp:nvSpPr>
      <dsp:spPr>
        <a:xfrm>
          <a:off x="176886" y="2362206"/>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Δήλωση Μαθήματος &amp; Υποβολή </a:t>
          </a:r>
          <a:r>
            <a:rPr lang="el-GR" sz="900" b="1" kern="1200" dirty="0">
              <a:latin typeface="Book Antiqua" panose="02040602050305030304" pitchFamily="18" charset="0"/>
            </a:rPr>
            <a:t>Αιτήσεων</a:t>
          </a:r>
          <a:r>
            <a:rPr lang="el-GR" sz="900" b="1" kern="1200" dirty="0"/>
            <a:t>/Δικαιολογητικών</a:t>
          </a:r>
          <a:r>
            <a:rPr lang="en-US" sz="900" b="1" kern="1200" dirty="0"/>
            <a:t> </a:t>
          </a:r>
          <a:r>
            <a:rPr lang="el-GR" sz="900" b="1" kern="1200" dirty="0"/>
            <a:t>στο Π.Σ</a:t>
          </a:r>
          <a:endParaRPr lang="el-GR" sz="900" kern="1200" dirty="0"/>
        </a:p>
      </dsp:txBody>
      <dsp:txXfrm>
        <a:off x="176886" y="2362206"/>
        <a:ext cx="1583480" cy="1388013"/>
      </dsp:txXfrm>
    </dsp:sp>
    <dsp:sp modelId="{8B2CCB62-FA43-4851-A151-F62B59A723EE}">
      <dsp:nvSpPr>
        <dsp:cNvPr id="0" name=""/>
        <dsp:cNvSpPr/>
      </dsp:nvSpPr>
      <dsp:spPr>
        <a:xfrm>
          <a:off x="1461597" y="1709023"/>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3D297-5077-4325-BDDA-9444133F32EC}">
      <dsp:nvSpPr>
        <dsp:cNvPr id="0" name=""/>
        <dsp:cNvSpPr/>
      </dsp:nvSpPr>
      <dsp:spPr>
        <a:xfrm rot="5400000">
          <a:off x="2291327" y="1358470"/>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1336C-073A-4299-81EA-45BBFBA8ACA5}">
      <dsp:nvSpPr>
        <dsp:cNvPr id="0" name=""/>
        <dsp:cNvSpPr/>
      </dsp:nvSpPr>
      <dsp:spPr>
        <a:xfrm>
          <a:off x="2115376" y="1882524"/>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latin typeface="Book Antiqua" panose="02040602050305030304" pitchFamily="18" charset="0"/>
            </a:rPr>
            <a:t>Αξιολόγηση</a:t>
          </a:r>
          <a:r>
            <a:rPr lang="el-GR" sz="900" b="1" kern="1200" dirty="0"/>
            <a:t> αιτήσεων-Ανακοίνωση προσωρινών αποτελεσμάτων</a:t>
          </a:r>
          <a:endParaRPr lang="el-GR" sz="900" kern="1200" dirty="0"/>
        </a:p>
      </dsp:txBody>
      <dsp:txXfrm>
        <a:off x="2115376" y="1882524"/>
        <a:ext cx="1583480" cy="1388013"/>
      </dsp:txXfrm>
    </dsp:sp>
    <dsp:sp modelId="{B1E711E2-28C4-4685-A972-D1CD1E43D99C}">
      <dsp:nvSpPr>
        <dsp:cNvPr id="0" name=""/>
        <dsp:cNvSpPr/>
      </dsp:nvSpPr>
      <dsp:spPr>
        <a:xfrm>
          <a:off x="3400087" y="1229342"/>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FF1FD-7882-4466-948B-DD5090A19B07}">
      <dsp:nvSpPr>
        <dsp:cNvPr id="0" name=""/>
        <dsp:cNvSpPr/>
      </dsp:nvSpPr>
      <dsp:spPr>
        <a:xfrm rot="5400000">
          <a:off x="4229817" y="878788"/>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0D056-197D-4794-B866-FCA5AA5DC2A7}">
      <dsp:nvSpPr>
        <dsp:cNvPr id="0" name=""/>
        <dsp:cNvSpPr/>
      </dsp:nvSpPr>
      <dsp:spPr>
        <a:xfrm>
          <a:off x="4053865" y="1402843"/>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latin typeface="Book Antiqua" panose="02040602050305030304" pitchFamily="18" charset="0"/>
            </a:rPr>
            <a:t>Αξιολόγηση</a:t>
          </a:r>
          <a:r>
            <a:rPr lang="el-GR" sz="900" b="1" kern="1200" dirty="0"/>
            <a:t> τυχόν ενστάσεων</a:t>
          </a:r>
          <a:endParaRPr lang="el-GR" sz="900" kern="1200" dirty="0"/>
        </a:p>
      </dsp:txBody>
      <dsp:txXfrm>
        <a:off x="4053865" y="1402843"/>
        <a:ext cx="1583480" cy="1388013"/>
      </dsp:txXfrm>
    </dsp:sp>
    <dsp:sp modelId="{D951BC32-9551-4E04-8925-CD03BC6981B9}">
      <dsp:nvSpPr>
        <dsp:cNvPr id="0" name=""/>
        <dsp:cNvSpPr/>
      </dsp:nvSpPr>
      <dsp:spPr>
        <a:xfrm>
          <a:off x="5338576" y="749660"/>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3B7F0E-CDE8-4ACC-A5C0-6495E9250EBE}">
      <dsp:nvSpPr>
        <dsp:cNvPr id="0" name=""/>
        <dsp:cNvSpPr/>
      </dsp:nvSpPr>
      <dsp:spPr>
        <a:xfrm rot="5400000">
          <a:off x="6168306" y="399107"/>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52AEF-5DBA-4910-94D0-1EE4408C4792}">
      <dsp:nvSpPr>
        <dsp:cNvPr id="0" name=""/>
        <dsp:cNvSpPr/>
      </dsp:nvSpPr>
      <dsp:spPr>
        <a:xfrm>
          <a:off x="5992355" y="923162"/>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Ανακοίνωση </a:t>
          </a:r>
          <a:r>
            <a:rPr lang="el-GR" sz="900" b="1" kern="1200" dirty="0">
              <a:latin typeface="Book Antiqua" panose="02040602050305030304" pitchFamily="18" charset="0"/>
            </a:rPr>
            <a:t>οριστικών</a:t>
          </a:r>
          <a:r>
            <a:rPr lang="el-GR" sz="900" b="1" kern="1200" dirty="0"/>
            <a:t> αποτελεσμάτων και επιλογή ασκούμενων</a:t>
          </a:r>
          <a:endParaRPr lang="en-US" sz="900" kern="1200" dirty="0"/>
        </a:p>
      </dsp:txBody>
      <dsp:txXfrm>
        <a:off x="5992355" y="923162"/>
        <a:ext cx="1583480" cy="1388013"/>
      </dsp:txXfrm>
    </dsp:sp>
    <dsp:sp modelId="{5C50EF12-D455-4BA5-8433-E8A9C176EE8F}">
      <dsp:nvSpPr>
        <dsp:cNvPr id="0" name=""/>
        <dsp:cNvSpPr/>
      </dsp:nvSpPr>
      <dsp:spPr>
        <a:xfrm>
          <a:off x="7277066" y="269979"/>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70EAA8-5C6A-4F24-B576-9162CF60DAC2}">
      <dsp:nvSpPr>
        <dsp:cNvPr id="0" name=""/>
        <dsp:cNvSpPr/>
      </dsp:nvSpPr>
      <dsp:spPr>
        <a:xfrm rot="5400000">
          <a:off x="8106796" y="-80573"/>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B7F050-62A8-4C45-89C5-984747E379F6}">
      <dsp:nvSpPr>
        <dsp:cNvPr id="0" name=""/>
        <dsp:cNvSpPr/>
      </dsp:nvSpPr>
      <dsp:spPr>
        <a:xfrm>
          <a:off x="7930845" y="443481"/>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Υποβολή Αξιολόγησης Πρακτικής Άσκησης</a:t>
          </a:r>
          <a:endParaRPr lang="en-US" sz="900" kern="1200" dirty="0"/>
        </a:p>
      </dsp:txBody>
      <dsp:txXfrm>
        <a:off x="7930845" y="443481"/>
        <a:ext cx="1583480" cy="138801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98056"/>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98056"/>
          </a:xfrm>
          <a:prstGeom prst="rect">
            <a:avLst/>
          </a:prstGeom>
        </p:spPr>
        <p:txBody>
          <a:bodyPr vert="horz" lIns="91440" tIns="45720" rIns="91440" bIns="45720" rtlCol="0"/>
          <a:lstStyle>
            <a:lvl1pPr algn="r">
              <a:defRPr sz="1200"/>
            </a:lvl1pPr>
          </a:lstStyle>
          <a:p>
            <a:fld id="{68C55FDA-7654-49ED-AB43-A9FD309D551C}" type="datetimeFigureOut">
              <a:rPr lang="el-GR" smtClean="0"/>
              <a:t>5/3/2026</a:t>
            </a:fld>
            <a:endParaRPr lang="el-GR"/>
          </a:p>
        </p:txBody>
      </p:sp>
      <p:sp>
        <p:nvSpPr>
          <p:cNvPr id="4" name="Θέση εικόνας διαφάνειας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777194"/>
            <a:ext cx="5486400" cy="3908614"/>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9428584"/>
            <a:ext cx="2971800" cy="498055"/>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9428584"/>
            <a:ext cx="2971800" cy="498055"/>
          </a:xfrm>
          <a:prstGeom prst="rect">
            <a:avLst/>
          </a:prstGeom>
        </p:spPr>
        <p:txBody>
          <a:bodyPr vert="horz" lIns="91440" tIns="45720" rIns="91440" bIns="45720" rtlCol="0" anchor="b"/>
          <a:lstStyle>
            <a:lvl1pPr algn="r">
              <a:defRPr sz="1200"/>
            </a:lvl1pPr>
          </a:lstStyle>
          <a:p>
            <a:fld id="{8C655754-DAA6-4E9C-8F95-948293F34BFF}" type="slidenum">
              <a:rPr lang="el-GR" smtClean="0"/>
              <a:t>‹#›</a:t>
            </a:fld>
            <a:endParaRPr lang="el-GR"/>
          </a:p>
        </p:txBody>
      </p:sp>
    </p:spTree>
    <p:extLst>
      <p:ext uri="{BB962C8B-B14F-4D97-AF65-F5344CB8AC3E}">
        <p14:creationId xmlns:p14="http://schemas.microsoft.com/office/powerpoint/2010/main" val="2189256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741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40F4D516-AC85-446E-9617-7731D97CDEC0}" type="slidenum">
              <a:rPr lang="el-GR" altLang="el-GR">
                <a:solidFill>
                  <a:prstClr val="black"/>
                </a:solidFill>
                <a:latin typeface="Calibri" panose="020F0502020204030204" pitchFamily="34" charset="0"/>
              </a:rPr>
              <a:pPr fontAlgn="base">
                <a:spcBef>
                  <a:spcPct val="0"/>
                </a:spcBef>
                <a:spcAft>
                  <a:spcPct val="0"/>
                </a:spcAft>
              </a:pPr>
              <a:t>1</a:t>
            </a:fld>
            <a:endParaRPr lang="el-GR" altLang="el-GR">
              <a:solidFill>
                <a:prstClr val="black"/>
              </a:solidFill>
              <a:latin typeface="Calibri" panose="020F0502020204030204" pitchFamily="34" charset="0"/>
            </a:endParaRPr>
          </a:p>
        </p:txBody>
      </p:sp>
    </p:spTree>
    <p:extLst>
      <p:ext uri="{BB962C8B-B14F-4D97-AF65-F5344CB8AC3E}">
        <p14:creationId xmlns:p14="http://schemas.microsoft.com/office/powerpoint/2010/main" val="257000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946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0C955C95-ED97-4DC4-984C-5F4B7CBF9E19}" type="slidenum">
              <a:rPr lang="el-GR" altLang="el-GR">
                <a:latin typeface="Calibri" panose="020F0502020204030204" pitchFamily="34" charset="0"/>
              </a:rPr>
              <a:pPr fontAlgn="base">
                <a:spcBef>
                  <a:spcPct val="0"/>
                </a:spcBef>
                <a:spcAft>
                  <a:spcPct val="0"/>
                </a:spcAft>
              </a:pPr>
              <a:t>7</a:t>
            </a:fld>
            <a:endParaRPr lang="el-GR" altLang="el-GR">
              <a:latin typeface="Calibri" panose="020F0502020204030204" pitchFamily="34" charset="0"/>
            </a:endParaRPr>
          </a:p>
        </p:txBody>
      </p:sp>
    </p:spTree>
    <p:extLst>
      <p:ext uri="{BB962C8B-B14F-4D97-AF65-F5344CB8AC3E}">
        <p14:creationId xmlns:p14="http://schemas.microsoft.com/office/powerpoint/2010/main" val="98298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A48B875D-52C0-4B79-B5A2-9727FEC7E1A8}"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0033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63343408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16570545"/>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2669136"/>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9989819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75636801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0A88C56-924B-4474-8D69-64A42E4A1ACE}"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126169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BA4575-C74C-41F2-AFB6-337EB7D0E9E8}"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9719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77AF815-EB4B-4858-94D1-15D26ED29E2A}"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11651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F811CF6-B752-4ED1-8301-9BD62453514F}"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990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0DF92E9-9131-43A3-BF14-E5195D328783}" type="datetime1">
              <a:rPr lang="el-GR" smtClean="0">
                <a:solidFill>
                  <a:prstClr val="black"/>
                </a:solidFill>
              </a:rPr>
              <a:t>5/3/2026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99261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FBD6320-A437-4480-9050-AB41E0E9962B}" type="datetime1">
              <a:rPr lang="el-GR" smtClean="0">
                <a:solidFill>
                  <a:prstClr val="black"/>
                </a:solidFill>
              </a:rPr>
              <a:t>5/3/2026</a:t>
            </a:fld>
            <a:endParaRPr lang="el-GR">
              <a:solidFill>
                <a:prstClr val="black"/>
              </a:solidFill>
            </a:endParaRPr>
          </a:p>
        </p:txBody>
      </p:sp>
      <p:sp>
        <p:nvSpPr>
          <p:cNvPr id="8" name="Footer Placeholder 7"/>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9" name="Slide Number Placeholder 8"/>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26853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E9A50E5-49DE-4BA0-8764-363F402CAC04}" type="datetime1">
              <a:rPr lang="el-GR" smtClean="0">
                <a:solidFill>
                  <a:prstClr val="black"/>
                </a:solidFill>
              </a:rPr>
              <a:t>5/3/2026</a:t>
            </a:fld>
            <a:endParaRPr lang="el-GR">
              <a:solidFill>
                <a:prstClr val="black"/>
              </a:solidFill>
            </a:endParaRPr>
          </a:p>
        </p:txBody>
      </p:sp>
      <p:sp>
        <p:nvSpPr>
          <p:cNvPr id="4" name="Footer Placeholder 3"/>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5" name="Slide Number Placeholder 4"/>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28198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785E3C-A865-463F-A5CD-8D60058C63DF}" type="datetime1">
              <a:rPr lang="el-GR" smtClean="0">
                <a:solidFill>
                  <a:prstClr val="black"/>
                </a:solidFill>
              </a:rPr>
              <a:t>5/3/2026</a:t>
            </a:fld>
            <a:endParaRPr lang="el-GR">
              <a:solidFill>
                <a:prstClr val="black"/>
              </a:solidFill>
            </a:endParaRPr>
          </a:p>
        </p:txBody>
      </p:sp>
      <p:sp>
        <p:nvSpPr>
          <p:cNvPr id="3" name="Footer Placeholder 2"/>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4" name="Slide Number Placeholder 3"/>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90246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09D6ECE-29A9-4F46-A1BB-8C3F38694E43}" type="datetime1">
              <a:rPr lang="el-GR" smtClean="0">
                <a:solidFill>
                  <a:prstClr val="black"/>
                </a:solidFill>
              </a:rPr>
              <a:t>5/3/2026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63560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DAFE0AC-0725-4223-B254-F943964BB497}" type="datetime1">
              <a:rPr lang="el-GR" smtClean="0">
                <a:solidFill>
                  <a:prstClr val="black"/>
                </a:solidFill>
              </a:rPr>
              <a:t>5/3/2026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58231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ADB92BF-5446-4A06-9835-BE3A62ADCAE7}" type="datetime1">
              <a:rPr lang="el-GR" smtClean="0">
                <a:solidFill>
                  <a:prstClr val="black"/>
                </a:solidFill>
              </a:rPr>
              <a:t>5/3/2026</a:t>
            </a:fld>
            <a:endParaRPr lang="el-GR">
              <a:solidFill>
                <a:prstClr val="black"/>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85243316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pa.aegean.gr/" TargetMode="External"/><Relationship Id="rId1" Type="http://schemas.openxmlformats.org/officeDocument/2006/relationships/slideLayout" Target="../slideLayouts/slideLayout2.xml"/><Relationship Id="rId5" Type="http://schemas.openxmlformats.org/officeDocument/2006/relationships/image" Target="../media/image2.jfif"/><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hyperlink" Target="https://pa.aegean.gr/"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2271035028/gpa3@aegean.gr" TargetMode="External"/><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fi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jfif"/><Relationship Id="rId7" Type="http://schemas.openxmlformats.org/officeDocument/2006/relationships/diagramQuickStyle" Target="../diagrams/quickStyle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jpeg"/><Relationship Id="rId9" Type="http://schemas.microsoft.com/office/2007/relationships/diagramDrawing" Target="../diagrams/drawing2.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atlas.grnet.gr/" TargetMode="External"/><Relationship Id="rId5" Type="http://schemas.openxmlformats.org/officeDocument/2006/relationships/image" Target="../media/image2.jfif"/><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Υπότιτλος 2"/>
          <p:cNvSpPr>
            <a:spLocks noGrp="1"/>
          </p:cNvSpPr>
          <p:nvPr>
            <p:ph type="subTitle" idx="1"/>
          </p:nvPr>
        </p:nvSpPr>
        <p:spPr>
          <a:xfrm>
            <a:off x="1742114" y="2347416"/>
            <a:ext cx="7561277" cy="3384644"/>
          </a:xfrm>
        </p:spPr>
        <p:txBody>
          <a:bodyPr>
            <a:noAutofit/>
          </a:bodyPr>
          <a:lstStyle/>
          <a:p>
            <a:pPr algn="ctr"/>
            <a:r>
              <a:rPr lang="el-GR" altLang="el-GR" b="1" dirty="0">
                <a:latin typeface="Book Antiqua" panose="02040602050305030304" pitchFamily="18" charset="0"/>
              </a:rPr>
              <a:t>Παρουσίαση Προγράμματος </a:t>
            </a:r>
            <a:endParaRPr lang="en-US" altLang="el-GR" b="1" dirty="0">
              <a:latin typeface="Book Antiqua" panose="02040602050305030304" pitchFamily="18" charset="0"/>
            </a:endParaRPr>
          </a:p>
          <a:p>
            <a:pPr algn="ctr"/>
            <a:r>
              <a:rPr lang="el-GR" b="1" dirty="0">
                <a:effectLst/>
                <a:latin typeface="Book Antiqua" panose="02040602050305030304" pitchFamily="18" charset="0"/>
                <a:ea typeface="Yu Mincho" panose="02020400000000000000" pitchFamily="18" charset="-128"/>
                <a:cs typeface="Times New Roman" panose="02020603050405020304" pitchFamily="18" charset="0"/>
              </a:rPr>
              <a:t>«Πρακτική άσκηση Πανεπιστημίου Αιγαίου </a:t>
            </a:r>
            <a:r>
              <a:rPr lang="en-US" b="1" dirty="0">
                <a:latin typeface="Book Antiqua" panose="02040602050305030304" pitchFamily="18" charset="0"/>
                <a:ea typeface="Yu Mincho" panose="02020400000000000000" pitchFamily="18" charset="-128"/>
                <a:cs typeface="Times New Roman" panose="02020603050405020304" pitchFamily="18" charset="0"/>
              </a:rPr>
              <a:t>A</a:t>
            </a:r>
            <a:r>
              <a:rPr lang="el-GR" b="1" dirty="0">
                <a:effectLst/>
                <a:latin typeface="Book Antiqua" panose="02040602050305030304" pitchFamily="18" charset="0"/>
                <a:ea typeface="Yu Mincho" panose="02020400000000000000" pitchFamily="18" charset="-128"/>
                <a:cs typeface="Times New Roman" panose="02020603050405020304" pitchFamily="18" charset="0"/>
              </a:rPr>
              <a:t>κ. ετών 2024-2025, 2025-2026 και 2026-2027» με Κωδικό ΟΠΣ 6022449 στο Πρόγραμμα «Ανθρώπινο Δυναμικό και Κοινωνική Συνοχή 2021-2027» και στην Προτεραιότητα «Εκπαίδευση &amp; Δια Βίου Μάθηση», που συγχρηματοδοτείται από το Ευρωπαϊκό Κοινωνικό Ταμείο.</a:t>
            </a:r>
          </a:p>
          <a:p>
            <a:pPr algn="ctr"/>
            <a:endParaRPr lang="el-GR" altLang="el-GR" b="1" dirty="0">
              <a:latin typeface="Book Antiqua" panose="02040602050305030304" pitchFamily="18" charset="0"/>
            </a:endParaRPr>
          </a:p>
          <a:p>
            <a:pPr algn="ctr"/>
            <a:r>
              <a:rPr lang="el-GR" altLang="el-GR" b="1" dirty="0">
                <a:latin typeface="Book Antiqua" panose="02040602050305030304" pitchFamily="18" charset="0"/>
              </a:rPr>
              <a:t>Τμήμα Μεσογειακών Σπουδών : Αρχαιολογία , Γλωσσολογία , Διεθνείς Σχέσεις  </a:t>
            </a:r>
          </a:p>
        </p:txBody>
      </p:sp>
      <p:sp>
        <p:nvSpPr>
          <p:cNvPr id="16388" name="Υπότιτλος 2"/>
          <p:cNvSpPr txBox="1">
            <a:spLocks/>
          </p:cNvSpPr>
          <p:nvPr/>
        </p:nvSpPr>
        <p:spPr bwMode="auto">
          <a:xfrm>
            <a:off x="0" y="6526634"/>
            <a:ext cx="1635853" cy="331366"/>
          </a:xfrm>
          <a:prstGeom prst="rect">
            <a:avLst/>
          </a:prstGeom>
        </p:spPr>
        <p:txBody>
          <a:bodyPr vert="horz" lIns="91440" tIns="45720" rIns="91440" bIns="45720" rtlCol="0" anchor="t">
            <a:normAutofit fontScale="40000" lnSpcReduction="20000"/>
          </a:bodyPr>
          <a:lstStyle>
            <a:lvl1pPr indent="0" algn="ctr">
              <a:spcBef>
                <a:spcPts val="1000"/>
              </a:spcBef>
              <a:spcAft>
                <a:spcPts val="0"/>
              </a:spcAft>
              <a:buClr>
                <a:schemeClr val="accent1"/>
              </a:buClr>
              <a:buSzPct val="80000"/>
              <a:buFont typeface="Wingdings 3" charset="2"/>
              <a:buNone/>
              <a:defRPr sz="2800">
                <a:solidFill>
                  <a:schemeClr val="tx1">
                    <a:lumMod val="50000"/>
                    <a:lumOff val="50000"/>
                  </a:schemeClr>
                </a:solidFill>
                <a:latin typeface="Cambria" panose="02040503050406030204" pitchFamily="18" charset="0"/>
              </a:defRPr>
            </a:lvl1pPr>
            <a:lvl2pPr indent="0" algn="ctr">
              <a:spcBef>
                <a:spcPts val="1000"/>
              </a:spcBef>
              <a:spcAft>
                <a:spcPts val="0"/>
              </a:spcAft>
              <a:buClr>
                <a:schemeClr val="accent1"/>
              </a:buClr>
              <a:buSzPct val="80000"/>
              <a:buFont typeface="Wingdings 3" charset="2"/>
              <a:buNone/>
              <a:defRPr sz="1600">
                <a:solidFill>
                  <a:schemeClr val="tx1">
                    <a:tint val="75000"/>
                  </a:schemeClr>
                </a:solidFill>
              </a:defRPr>
            </a:lvl2pPr>
            <a:lvl3pPr indent="0" algn="ctr">
              <a:spcBef>
                <a:spcPts val="1000"/>
              </a:spcBef>
              <a:spcAft>
                <a:spcPts val="0"/>
              </a:spcAft>
              <a:buClr>
                <a:schemeClr val="accent1"/>
              </a:buClr>
              <a:buSzPct val="80000"/>
              <a:buFont typeface="Wingdings 3" charset="2"/>
              <a:buNone/>
              <a:defRPr sz="1400">
                <a:solidFill>
                  <a:schemeClr val="tx1">
                    <a:tint val="75000"/>
                  </a:schemeClr>
                </a:solidFill>
              </a:defRPr>
            </a:lvl3pPr>
            <a:lvl4pPr indent="0" algn="ctr">
              <a:spcBef>
                <a:spcPts val="1000"/>
              </a:spcBef>
              <a:spcAft>
                <a:spcPts val="0"/>
              </a:spcAft>
              <a:buClr>
                <a:schemeClr val="accent1"/>
              </a:buClr>
              <a:buSzPct val="80000"/>
              <a:buFont typeface="Wingdings 3" charset="2"/>
              <a:buNone/>
              <a:defRPr sz="1200">
                <a:solidFill>
                  <a:schemeClr val="tx1">
                    <a:tint val="75000"/>
                  </a:schemeClr>
                </a:solidFill>
              </a:defRPr>
            </a:lvl4pPr>
            <a:lvl5pPr indent="0" algn="ctr">
              <a:spcBef>
                <a:spcPts val="1000"/>
              </a:spcBef>
              <a:spcAft>
                <a:spcPts val="0"/>
              </a:spcAft>
              <a:buClr>
                <a:schemeClr val="accent1"/>
              </a:buClr>
              <a:buSzPct val="80000"/>
              <a:buFont typeface="Wingdings 3" charset="2"/>
              <a:buNone/>
              <a:defRPr sz="1200">
                <a:solidFill>
                  <a:schemeClr val="tx1">
                    <a:tint val="75000"/>
                  </a:schemeClr>
                </a:solidFill>
              </a:defRPr>
            </a:lvl5pPr>
            <a:lvl6pPr indent="0" algn="ctr">
              <a:spcBef>
                <a:spcPts val="1000"/>
              </a:spcBef>
              <a:spcAft>
                <a:spcPts val="0"/>
              </a:spcAft>
              <a:buClr>
                <a:schemeClr val="accent1"/>
              </a:buClr>
              <a:buSzPct val="80000"/>
              <a:buFont typeface="Wingdings 3" charset="2"/>
              <a:buNone/>
              <a:defRPr sz="1200">
                <a:solidFill>
                  <a:schemeClr val="tx1">
                    <a:tint val="75000"/>
                  </a:schemeClr>
                </a:solidFill>
              </a:defRPr>
            </a:lvl6pPr>
            <a:lvl7pPr indent="0" algn="ctr">
              <a:spcBef>
                <a:spcPts val="1000"/>
              </a:spcBef>
              <a:spcAft>
                <a:spcPts val="0"/>
              </a:spcAft>
              <a:buClr>
                <a:schemeClr val="accent1"/>
              </a:buClr>
              <a:buSzPct val="80000"/>
              <a:buFont typeface="Wingdings 3" charset="2"/>
              <a:buNone/>
              <a:defRPr sz="1200">
                <a:solidFill>
                  <a:schemeClr val="tx1">
                    <a:tint val="75000"/>
                  </a:schemeClr>
                </a:solidFill>
              </a:defRPr>
            </a:lvl7pPr>
            <a:lvl8pPr indent="0" algn="ctr">
              <a:spcBef>
                <a:spcPts val="1000"/>
              </a:spcBef>
              <a:spcAft>
                <a:spcPts val="0"/>
              </a:spcAft>
              <a:buClr>
                <a:schemeClr val="accent1"/>
              </a:buClr>
              <a:buSzPct val="80000"/>
              <a:buFont typeface="Wingdings 3" charset="2"/>
              <a:buNone/>
              <a:defRPr sz="1200">
                <a:solidFill>
                  <a:schemeClr val="tx1">
                    <a:tint val="75000"/>
                  </a:schemeClr>
                </a:solidFill>
              </a:defRPr>
            </a:lvl8pPr>
            <a:lvl9pPr indent="0" algn="ctr">
              <a:spcBef>
                <a:spcPts val="1000"/>
              </a:spcBef>
              <a:spcAft>
                <a:spcPts val="0"/>
              </a:spcAft>
              <a:buClr>
                <a:schemeClr val="accent1"/>
              </a:buClr>
              <a:buSzPct val="80000"/>
              <a:buFont typeface="Wingdings 3" charset="2"/>
              <a:buNone/>
              <a:defRPr sz="1200">
                <a:solidFill>
                  <a:schemeClr val="tx1">
                    <a:tint val="75000"/>
                  </a:schemeClr>
                </a:solidFill>
              </a:defRPr>
            </a:lvl9pPr>
          </a:lstStyle>
          <a:p>
            <a:r>
              <a:rPr lang="el-GR" altLang="el-GR" dirty="0"/>
              <a:t>Ρόδος Απρίλιος  2025</a:t>
            </a:r>
          </a:p>
        </p:txBody>
      </p:sp>
      <p:pic>
        <p:nvPicPr>
          <p:cNvPr id="1028" name="Picture 4" descr="index.htm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34895" y="781847"/>
            <a:ext cx="2635134" cy="124124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05C037B6-0C39-D312-97DF-AF20CA7DC73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85385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4" name="Picture 3">
            <a:extLst>
              <a:ext uri="{FF2B5EF4-FFF2-40B4-BE49-F238E27FC236}">
                <a16:creationId xmlns:a16="http://schemas.microsoft.com/office/drawing/2014/main" id="{B1B3B072-288C-BCBC-3C35-36CA7559B459}"/>
              </a:ext>
            </a:extLst>
          </p:cNvPr>
          <p:cNvPicPr>
            <a:picLocks noChangeAspect="1"/>
          </p:cNvPicPr>
          <p:nvPr/>
        </p:nvPicPr>
        <p:blipFill>
          <a:blip r:embed="rId3"/>
          <a:stretch>
            <a:fillRect/>
          </a:stretch>
        </p:blipFill>
        <p:spPr>
          <a:xfrm>
            <a:off x="1432619" y="1353661"/>
            <a:ext cx="8048721" cy="3227374"/>
          </a:xfrm>
          <a:prstGeom prst="rect">
            <a:avLst/>
          </a:prstGeom>
        </p:spPr>
      </p:pic>
      <p:pic>
        <p:nvPicPr>
          <p:cNvPr id="15" name="Picture 14">
            <a:extLst>
              <a:ext uri="{FF2B5EF4-FFF2-40B4-BE49-F238E27FC236}">
                <a16:creationId xmlns:a16="http://schemas.microsoft.com/office/drawing/2014/main" id="{551A896B-FD4E-2F1B-2BAC-241F8677B7A5}"/>
              </a:ext>
            </a:extLst>
          </p:cNvPr>
          <p:cNvPicPr>
            <a:picLocks noChangeAspect="1"/>
          </p:cNvPicPr>
          <p:nvPr/>
        </p:nvPicPr>
        <p:blipFill>
          <a:blip r:embed="rId4"/>
          <a:stretch>
            <a:fillRect/>
          </a:stretch>
        </p:blipFill>
        <p:spPr>
          <a:xfrm>
            <a:off x="1801927" y="4208198"/>
            <a:ext cx="7146130" cy="1679372"/>
          </a:xfrm>
          <a:prstGeom prst="rect">
            <a:avLst/>
          </a:prstGeom>
        </p:spPr>
      </p:pic>
      <p:sp>
        <p:nvSpPr>
          <p:cNvPr id="17" name="TextBox 16">
            <a:extLst>
              <a:ext uri="{FF2B5EF4-FFF2-40B4-BE49-F238E27FC236}">
                <a16:creationId xmlns:a16="http://schemas.microsoft.com/office/drawing/2014/main" id="{F8E6096C-2639-C5FA-22CB-C4D97BF9F00D}"/>
              </a:ext>
            </a:extLst>
          </p:cNvPr>
          <p:cNvSpPr txBox="1"/>
          <p:nvPr/>
        </p:nvSpPr>
        <p:spPr>
          <a:xfrm>
            <a:off x="361392" y="4898663"/>
            <a:ext cx="1440535" cy="1754326"/>
          </a:xfrm>
          <a:prstGeom prst="rect">
            <a:avLst/>
          </a:prstGeom>
          <a:noFill/>
        </p:spPr>
        <p:txBody>
          <a:bodyPr wrap="square">
            <a:spAutoFit/>
          </a:bodyPr>
          <a:lstStyle/>
          <a:p>
            <a:r>
              <a:rPr lang="el-GR" sz="1200" dirty="0">
                <a:solidFill>
                  <a:srgbClr val="FF0000"/>
                </a:solidFill>
              </a:rPr>
              <a:t>Σημειώνετε στην αίτησή σας τους κωδικούς θέσης που σας ενδιαφέρουν (ΔΕΝ μπορείτε να δεσμεύσετε τη θέση εσείς ή ο φορέας υποδοχής</a:t>
            </a:r>
          </a:p>
        </p:txBody>
      </p:sp>
      <p:sp>
        <p:nvSpPr>
          <p:cNvPr id="18" name="Rectangle 17">
            <a:extLst>
              <a:ext uri="{FF2B5EF4-FFF2-40B4-BE49-F238E27FC236}">
                <a16:creationId xmlns:a16="http://schemas.microsoft.com/office/drawing/2014/main" id="{AB6432D7-883D-3B10-CCF3-8D631AA3BBCE}"/>
              </a:ext>
            </a:extLst>
          </p:cNvPr>
          <p:cNvSpPr/>
          <p:nvPr/>
        </p:nvSpPr>
        <p:spPr>
          <a:xfrm>
            <a:off x="1801927"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(2)</a:t>
            </a:r>
            <a:endParaRPr lang="en-US" sz="3200" dirty="0">
              <a:solidFill>
                <a:schemeClr val="bg2">
                  <a:lumMod val="25000"/>
                </a:schemeClr>
              </a:solidFill>
              <a:latin typeface="+mj-lt"/>
            </a:endParaRPr>
          </a:p>
        </p:txBody>
      </p:sp>
    </p:spTree>
    <p:extLst>
      <p:ext uri="{BB962C8B-B14F-4D97-AF65-F5344CB8AC3E}">
        <p14:creationId xmlns:p14="http://schemas.microsoft.com/office/powerpoint/2010/main" val="4220144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Δεξιό βέλος 5"/>
          <p:cNvSpPr/>
          <p:nvPr/>
        </p:nvSpPr>
        <p:spPr>
          <a:xfrm>
            <a:off x="921695" y="4536083"/>
            <a:ext cx="671194" cy="238090"/>
          </a:xfrm>
          <a:prstGeom prst="rightArrow">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Rectangle 2"/>
          <p:cNvSpPr/>
          <p:nvPr/>
        </p:nvSpPr>
        <p:spPr>
          <a:xfrm>
            <a:off x="4999203" y="1743674"/>
            <a:ext cx="2739853" cy="369332"/>
          </a:xfrm>
          <a:prstGeom prst="rect">
            <a:avLst/>
          </a:prstGeom>
        </p:spPr>
        <p:txBody>
          <a:bodyPr wrap="none">
            <a:spAutoFit/>
          </a:bodyPr>
          <a:lstStyle/>
          <a:p>
            <a:r>
              <a:rPr lang="en-US" dirty="0">
                <a:hlinkClick r:id="rId2"/>
              </a:rPr>
              <a:t>https://pa.aegean.gr/</a:t>
            </a:r>
            <a:r>
              <a:rPr lang="el-GR" dirty="0"/>
              <a:t> </a:t>
            </a:r>
            <a:endParaRPr lang="en-US" dirty="0"/>
          </a:p>
        </p:txBody>
      </p:sp>
      <p:pic>
        <p:nvPicPr>
          <p:cNvPr id="7" name="Picture 6"/>
          <p:cNvPicPr>
            <a:picLocks noChangeAspect="1"/>
          </p:cNvPicPr>
          <p:nvPr/>
        </p:nvPicPr>
        <p:blipFill>
          <a:blip r:embed="rId3"/>
          <a:stretch>
            <a:fillRect/>
          </a:stretch>
        </p:blipFill>
        <p:spPr>
          <a:xfrm>
            <a:off x="1640289" y="970344"/>
            <a:ext cx="1658203" cy="5791459"/>
          </a:xfrm>
          <a:prstGeom prst="rect">
            <a:avLst/>
          </a:prstGeom>
        </p:spPr>
      </p:pic>
      <p:sp>
        <p:nvSpPr>
          <p:cNvPr id="5" name="Έλλειψη 4"/>
          <p:cNvSpPr/>
          <p:nvPr/>
        </p:nvSpPr>
        <p:spPr>
          <a:xfrm>
            <a:off x="1675695" y="4447310"/>
            <a:ext cx="1271576" cy="415636"/>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Picture 8"/>
          <p:cNvPicPr>
            <a:picLocks noChangeAspect="1"/>
          </p:cNvPicPr>
          <p:nvPr/>
        </p:nvPicPr>
        <p:blipFill>
          <a:blip r:embed="rId4"/>
          <a:stretch>
            <a:fillRect/>
          </a:stretch>
        </p:blipFill>
        <p:spPr>
          <a:xfrm>
            <a:off x="3627202" y="2302687"/>
            <a:ext cx="7530288" cy="3757234"/>
          </a:xfrm>
          <a:prstGeom prst="rect">
            <a:avLst/>
          </a:prstGeom>
        </p:spPr>
      </p:pic>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(1)</a:t>
            </a:r>
            <a:endParaRPr lang="en-US" sz="3200" dirty="0">
              <a:solidFill>
                <a:schemeClr val="bg2">
                  <a:lumMod val="25000"/>
                </a:schemeClr>
              </a:solidFill>
              <a:latin typeface="+mj-lt"/>
            </a:endParaRPr>
          </a:p>
        </p:txBody>
      </p:sp>
      <p:sp>
        <p:nvSpPr>
          <p:cNvPr id="17" name="Curved Left Arrow 16"/>
          <p:cNvSpPr/>
          <p:nvPr/>
        </p:nvSpPr>
        <p:spPr>
          <a:xfrm>
            <a:off x="8055032" y="123028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Έλλειψη 4"/>
          <p:cNvSpPr/>
          <p:nvPr/>
        </p:nvSpPr>
        <p:spPr>
          <a:xfrm>
            <a:off x="4999203" y="3848793"/>
            <a:ext cx="5020888" cy="598517"/>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211455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2</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10" name="Picture 9">
            <a:extLst>
              <a:ext uri="{FF2B5EF4-FFF2-40B4-BE49-F238E27FC236}">
                <a16:creationId xmlns:a16="http://schemas.microsoft.com/office/drawing/2014/main" id="{0AC42993-D34B-34CA-CE74-8E09F5E7FA9C}"/>
              </a:ext>
            </a:extLst>
          </p:cNvPr>
          <p:cNvPicPr>
            <a:picLocks noChangeAspect="1"/>
          </p:cNvPicPr>
          <p:nvPr/>
        </p:nvPicPr>
        <p:blipFill>
          <a:blip r:embed="rId3"/>
          <a:stretch>
            <a:fillRect/>
          </a:stretch>
        </p:blipFill>
        <p:spPr>
          <a:xfrm>
            <a:off x="3546882" y="1201432"/>
            <a:ext cx="4458964" cy="4611053"/>
          </a:xfrm>
          <a:prstGeom prst="rect">
            <a:avLst/>
          </a:prstGeom>
        </p:spPr>
      </p:pic>
    </p:spTree>
    <p:extLst>
      <p:ext uri="{BB962C8B-B14F-4D97-AF65-F5344CB8AC3E}">
        <p14:creationId xmlns:p14="http://schemas.microsoft.com/office/powerpoint/2010/main" val="4201848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Book Antiqua" panose="02040602050305030304" pitchFamily="18" charset="0"/>
              </a:rPr>
              <a:t>Ιστοσελίδα</a:t>
            </a:r>
            <a:r>
              <a:rPr lang="el-GR" sz="3200" dirty="0">
                <a:solidFill>
                  <a:schemeClr val="bg2">
                    <a:lumMod val="25000"/>
                  </a:schemeClr>
                </a:solidFill>
                <a:latin typeface="+mj-lt"/>
              </a:rPr>
              <a:t> αιτήσεων (3)</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5" name="TextBox 4">
            <a:extLst>
              <a:ext uri="{FF2B5EF4-FFF2-40B4-BE49-F238E27FC236}">
                <a16:creationId xmlns:a16="http://schemas.microsoft.com/office/drawing/2014/main" id="{66F3193C-89C8-D10C-8F99-FD563BDC459F}"/>
              </a:ext>
            </a:extLst>
          </p:cNvPr>
          <p:cNvSpPr txBox="1"/>
          <p:nvPr/>
        </p:nvSpPr>
        <p:spPr>
          <a:xfrm>
            <a:off x="1195431" y="1080169"/>
            <a:ext cx="8686800" cy="4278094"/>
          </a:xfrm>
          <a:prstGeom prst="rect">
            <a:avLst/>
          </a:prstGeom>
          <a:noFill/>
        </p:spPr>
        <p:txBody>
          <a:bodyPr wrap="square">
            <a:spAutoFit/>
          </a:bodyPr>
          <a:lstStyle/>
          <a:p>
            <a:r>
              <a:rPr lang="el-GR" sz="1600" b="1" dirty="0">
                <a:solidFill>
                  <a:srgbClr val="FF0000"/>
                </a:solidFill>
                <a:latin typeface="Book Antiqua" panose="02040602050305030304" pitchFamily="18" charset="0"/>
              </a:rPr>
              <a:t>Προκειμένου να ικανοποιηθεί ως άνω σκοπός δηλώνω υπεύθυνα ότι: </a:t>
            </a:r>
          </a:p>
          <a:p>
            <a:pPr marL="285750" indent="-285750">
              <a:buFont typeface="Arial" panose="020B0604020202020204" pitchFamily="34" charset="0"/>
              <a:buChar char="•"/>
            </a:pPr>
            <a:r>
              <a:rPr lang="el-GR" sz="1600" dirty="0">
                <a:latin typeface="Book Antiqua" panose="02040602050305030304" pitchFamily="18" charset="0"/>
              </a:rPr>
              <a:t>Έχω δηλώσει το μάθημα της Πρακτικής κατά το τρέχον εξάμηνο. </a:t>
            </a:r>
          </a:p>
          <a:p>
            <a:pPr marL="285750" indent="-285750">
              <a:buFont typeface="Arial" panose="020B0604020202020204" pitchFamily="34" charset="0"/>
              <a:buChar char="•"/>
            </a:pPr>
            <a:r>
              <a:rPr lang="el-GR" sz="1600" dirty="0">
                <a:latin typeface="Book Antiqua" panose="02040602050305030304" pitchFamily="18" charset="0"/>
              </a:rPr>
              <a:t>ΔΕΝ απασχολούμαι ήδη με εξαρτημένη σχέση εργασίας πλήρους ωραρίου (8ωρη απασχόληση με ασφάλιση στο ΙΚΑ) την περίοδο που υλοποιείται η Πρακτική Άσκηση.</a:t>
            </a:r>
          </a:p>
          <a:p>
            <a:pPr marL="285750" indent="-285750">
              <a:buFont typeface="Arial" panose="020B0604020202020204" pitchFamily="34" charset="0"/>
              <a:buChar char="•"/>
            </a:pPr>
            <a:r>
              <a:rPr lang="el-GR" sz="1600" dirty="0">
                <a:latin typeface="Book Antiqua" panose="02040602050305030304" pitchFamily="18" charset="0"/>
              </a:rPr>
              <a:t>ΔΕΝ εργάζομαι ως υπάλληλος του Δημοσίου Τομέα (συμπεριλαμβανομένων και των Σωμάτων Ασφαλείας). </a:t>
            </a:r>
          </a:p>
          <a:p>
            <a:pPr marL="285750" indent="-285750">
              <a:buFont typeface="Arial" panose="020B0604020202020204" pitchFamily="34" charset="0"/>
              <a:buChar char="•"/>
            </a:pPr>
            <a:r>
              <a:rPr lang="el-GR" sz="1600" dirty="0">
                <a:latin typeface="Book Antiqua" panose="02040602050305030304" pitchFamily="18" charset="0"/>
              </a:rPr>
              <a:t>ΔΕΝ εκπληρώνω τη στρατιωτική μου θητεία την περίοδο που υλοποιείται η Πρακτική Άσκηση.</a:t>
            </a:r>
          </a:p>
          <a:p>
            <a:pPr marL="285750" indent="-285750">
              <a:buFont typeface="Arial" panose="020B0604020202020204" pitchFamily="34" charset="0"/>
              <a:buChar char="•"/>
            </a:pPr>
            <a:r>
              <a:rPr lang="el-GR" sz="1600" dirty="0">
                <a:latin typeface="Book Antiqua" panose="02040602050305030304" pitchFamily="18" charset="0"/>
              </a:rPr>
              <a:t>ΔΕΝ στοιχειοθετείται συγγένεια (Β’ βαθμού και άνω, σε ευθεία γραμμή, πλάγια γραμμή και εξ’ αγχιστείας) όπως και συζυγική σχέση με το νόμιμο εκπρόσωπο του Φορέα Υποδοχή. Επίσης, σε κάθε περίπτωση συγγένειας Β’ βαθμού και άνω όπως και συζυγικής σχέσης με άλλο πρόσωπο απασχολούμενο στον Φορέα, το άτομο αυτό δεν μπορεί να ορισθεί ως επόπτης εκ μέρους του Συνεργαζόμενου Φορέα. </a:t>
            </a:r>
          </a:p>
          <a:p>
            <a:pPr marL="285750" indent="-285750">
              <a:buFont typeface="Arial" panose="020B0604020202020204" pitchFamily="34" charset="0"/>
              <a:buChar char="•"/>
            </a:pPr>
            <a:r>
              <a:rPr lang="el-GR" sz="1600" dirty="0">
                <a:latin typeface="Book Antiqua" panose="02040602050305030304" pitchFamily="18" charset="0"/>
              </a:rPr>
              <a:t>ΔΕΝ επιθυμώ η Πρακτική Άσκηση να γίνει σε Δομή του Πανεπιστημίου Αιγαίου, καθώς ο Φορέας Υποδοχής δεν μπορεί ταυτόχρονα να έχει και την ιδιότητα του Εργοδότη.</a:t>
            </a:r>
          </a:p>
          <a:p>
            <a:pPr marL="285750" indent="-285750">
              <a:buFont typeface="Arial" panose="020B0604020202020204" pitchFamily="34" charset="0"/>
              <a:buChar char="•"/>
            </a:pPr>
            <a:r>
              <a:rPr lang="el-GR" sz="1600" dirty="0">
                <a:latin typeface="Book Antiqua" panose="02040602050305030304" pitchFamily="18" charset="0"/>
              </a:rPr>
              <a:t>ΔΕΝ θα συμμετέχω σε τελετή καθομολόγησης του Τμήματός μου πριν το τέλος της Πρακτικής Άσκησης.</a:t>
            </a:r>
          </a:p>
        </p:txBody>
      </p:sp>
    </p:spTree>
    <p:extLst>
      <p:ext uri="{BB962C8B-B14F-4D97-AF65-F5344CB8AC3E}">
        <p14:creationId xmlns:p14="http://schemas.microsoft.com/office/powerpoint/2010/main" val="2862112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Book Antiqua" panose="02040602050305030304" pitchFamily="18" charset="0"/>
              </a:rPr>
              <a:t>Ιστοσελίδα αιτήσεων (4)</a:t>
            </a:r>
            <a:endParaRPr lang="en-US" sz="3200" dirty="0">
              <a:solidFill>
                <a:schemeClr val="bg2">
                  <a:lumMod val="25000"/>
                </a:schemeClr>
              </a:solidFill>
              <a:latin typeface="Book Antiqua" panose="02040602050305030304" pitchFamily="18" charset="0"/>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TextBox 6">
            <a:extLst>
              <a:ext uri="{FF2B5EF4-FFF2-40B4-BE49-F238E27FC236}">
                <a16:creationId xmlns:a16="http://schemas.microsoft.com/office/drawing/2014/main" id="{B0E1274A-7379-3F02-DC7D-156CB7155084}"/>
              </a:ext>
            </a:extLst>
          </p:cNvPr>
          <p:cNvSpPr txBox="1"/>
          <p:nvPr/>
        </p:nvSpPr>
        <p:spPr>
          <a:xfrm>
            <a:off x="1069595" y="1080169"/>
            <a:ext cx="9458587" cy="5109091"/>
          </a:xfrm>
          <a:prstGeom prst="rect">
            <a:avLst/>
          </a:prstGeom>
          <a:noFill/>
        </p:spPr>
        <p:txBody>
          <a:bodyPr wrap="square">
            <a:spAutoFit/>
          </a:bodyPr>
          <a:lstStyle/>
          <a:p>
            <a:pPr marL="285750" indent="-285750" algn="just">
              <a:buFont typeface="Arial" panose="020B0604020202020204" pitchFamily="34" charset="0"/>
              <a:buChar char="•"/>
            </a:pPr>
            <a:r>
              <a:rPr lang="el-GR" sz="1600" dirty="0">
                <a:latin typeface="Book Antiqua" panose="02040602050305030304" pitchFamily="18" charset="0"/>
              </a:rPr>
              <a:t>Συναινώ στη χορήγηση πιστοποιητικού αναλυτικής βαθμολογίας μαθημάτων από τη Γραμματεία του Τμήματός μου προς το Γραφείο Πρακτικής Άσκησης για την κατάταξη των αιτούντων σύμφωνα με τα οριζόμενα στον Οδηγό Υλοποίησης Πρακτικής Άσκησης. </a:t>
            </a:r>
          </a:p>
          <a:p>
            <a:pPr marL="285750" indent="-285750" algn="just">
              <a:buFont typeface="Arial" panose="020B0604020202020204" pitchFamily="34" charset="0"/>
              <a:buChar char="•"/>
            </a:pPr>
            <a:r>
              <a:rPr lang="el-GR" sz="1600" dirty="0">
                <a:latin typeface="Book Antiqua" panose="02040602050305030304" pitchFamily="18" charset="0"/>
              </a:rPr>
              <a:t>Με την υποβολή της παρούσας δήλωσης, δηλώνω ότι εν πλήρη επίγνωση, βασιζόμενος/η στην ελεύθερη και ανεμπόδιστη απόφαση μου, συμφωνώ, συναινώ και παρέχω τη ρητή συγκατάθεσή μου για την επεξεργασία όλων των προσωπικών μου δεδομένων, όπως αυτά έχουν δηλωθεί με σκοπό την, κατόπιν διαδικασίας διαμόρφωσης προφίλ πληροφόρηση, προώθηση και επικοινωνία προς εμένα, με κάθε διαθέσιμο μέσο (τηλεφωνική επικοινωνία, e-mail, SMS, επιστολές μέσω ταχυδρομείου), καθώς και την διαβίβαση των Προσωπικών Δεδομένων μου, μόνο εάν είναι απαραίτητο, σε Τρίτους για νόμιμους σκοπούς και/ή σε αρμόδιες αρχές για συμμόρφωση με το Νόμο, για τις ανάγκες του Έργου, για ερευνητικούς σκοπούς</a:t>
            </a:r>
          </a:p>
          <a:p>
            <a:pPr marL="285750" indent="-285750" algn="just">
              <a:buFont typeface="Arial" panose="020B0604020202020204" pitchFamily="34" charset="0"/>
              <a:buChar char="•"/>
            </a:pPr>
            <a:r>
              <a:rPr lang="el-GR" sz="1600" dirty="0">
                <a:latin typeface="Book Antiqua" panose="02040602050305030304" pitchFamily="18" charset="0"/>
              </a:rPr>
              <a:t>Γνωρίζω δε το δικαίωμα πρόσβασής μου στα πιο πάνω δεδομένα, το δικαίωμα εναντίωσης στην επεξεργασία τους, καθώς και ανάκλησης της συγκατάθεσής μου ανά πάσα στιγμή. </a:t>
            </a:r>
          </a:p>
          <a:p>
            <a:pPr marL="285750" indent="-285750" algn="just">
              <a:buFont typeface="Arial" panose="020B0604020202020204" pitchFamily="34" charset="0"/>
              <a:buChar char="•"/>
            </a:pPr>
            <a:r>
              <a:rPr lang="el-GR" sz="1600" dirty="0">
                <a:latin typeface="Book Antiqua" panose="02040602050305030304" pitchFamily="18" charset="0"/>
              </a:rPr>
              <a:t>ΔΕΝ έχω πραγματοποιήσει Πρακτική Άσκηση κατά το παρελθόν (όσον αφορά στο Τμήμα του Πανεπιστημίου Αιγαίου που τώρα είμαι εγγεγραμμένος/η). </a:t>
            </a:r>
          </a:p>
          <a:p>
            <a:pPr marL="285750" indent="-285750" algn="just">
              <a:buFont typeface="Arial" panose="020B0604020202020204" pitchFamily="34" charset="0"/>
              <a:buChar char="•"/>
            </a:pPr>
            <a:r>
              <a:rPr lang="el-GR" sz="1600" dirty="0">
                <a:latin typeface="Book Antiqua" panose="02040602050305030304" pitchFamily="18" charset="0"/>
              </a:rPr>
              <a:t>Ενημερώθηκα ότι έχω δικαίωμα υποβολής ένστασης επί των αναρτημένων προσωρινών πινάκων κατάταξης, εντός (5) πέντε εργάσιμων ημερών από την ημερομηνία ανάρτησης αυτών.</a:t>
            </a:r>
          </a:p>
          <a:p>
            <a:pPr marL="285750" indent="-285750" algn="just">
              <a:buFont typeface="Arial" panose="020B0604020202020204" pitchFamily="34" charset="0"/>
              <a:buChar char="•"/>
            </a:pPr>
            <a:r>
              <a:rPr lang="el-GR" sz="1600" dirty="0">
                <a:latin typeface="Book Antiqua" panose="02040602050305030304" pitchFamily="18" charset="0"/>
              </a:rPr>
              <a:t>Για περισσότερες πληροφορίες μπορώ να επικοινωνήσω με το αρμόδιο Γραφείο Πρακτικής Άσκησης του Τμήματός μου. </a:t>
            </a:r>
          </a:p>
          <a:p>
            <a:pPr marL="285750" indent="-285750" algn="just">
              <a:buFont typeface="Arial" panose="020B0604020202020204" pitchFamily="34" charset="0"/>
              <a:buChar char="•"/>
            </a:pPr>
            <a:r>
              <a:rPr lang="el-GR" sz="1600" dirty="0">
                <a:latin typeface="Book Antiqua" panose="02040602050305030304" pitchFamily="18" charset="0"/>
              </a:rPr>
              <a:t>Όλα τα στοιχεία της Αίτησης είναι ορθά και αληθή.</a:t>
            </a:r>
          </a:p>
        </p:txBody>
      </p:sp>
    </p:spTree>
    <p:extLst>
      <p:ext uri="{BB962C8B-B14F-4D97-AF65-F5344CB8AC3E}">
        <p14:creationId xmlns:p14="http://schemas.microsoft.com/office/powerpoint/2010/main" val="1921003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3959738"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Επιλογή υποψηφίων</a:t>
            </a:r>
            <a:endParaRPr lang="en-US" sz="3200" dirty="0">
              <a:solidFill>
                <a:schemeClr val="bg2">
                  <a:lumMod val="25000"/>
                </a:schemeClr>
              </a:solidFill>
              <a:latin typeface="Book Antiqua" panose="02040602050305030304" pitchFamily="18" charset="0"/>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6" name="TextBox 5">
            <a:extLst>
              <a:ext uri="{FF2B5EF4-FFF2-40B4-BE49-F238E27FC236}">
                <a16:creationId xmlns:a16="http://schemas.microsoft.com/office/drawing/2014/main" id="{3C1D7607-BB06-95F0-567F-EA3277155AC7}"/>
              </a:ext>
            </a:extLst>
          </p:cNvPr>
          <p:cNvSpPr txBox="1"/>
          <p:nvPr/>
        </p:nvSpPr>
        <p:spPr>
          <a:xfrm>
            <a:off x="1241570" y="1249960"/>
            <a:ext cx="8535798" cy="3970318"/>
          </a:xfrm>
          <a:prstGeom prst="rect">
            <a:avLst/>
          </a:prstGeom>
          <a:noFill/>
        </p:spPr>
        <p:txBody>
          <a:bodyPr wrap="square">
            <a:spAutoFit/>
          </a:bodyPr>
          <a:lstStyle/>
          <a:p>
            <a:pPr algn="just"/>
            <a:r>
              <a:rPr lang="el-GR" dirty="0">
                <a:latin typeface="Book Antiqua" panose="02040602050305030304" pitchFamily="18" charset="0"/>
              </a:rPr>
              <a:t>Για την επιλογή και κατάταξη των φοιτητών/τριών στις διαθέσιμες θέσεις πρακτικής άσκησης, λαμβάνεται υπόψη:</a:t>
            </a:r>
          </a:p>
          <a:p>
            <a:pPr algn="just"/>
            <a:endParaRPr lang="el-GR" dirty="0">
              <a:latin typeface="Book Antiqua" panose="02040602050305030304" pitchFamily="18" charset="0"/>
            </a:endParaRPr>
          </a:p>
          <a:p>
            <a:pPr algn="just"/>
            <a:r>
              <a:rPr lang="el-GR" dirty="0">
                <a:latin typeface="Book Antiqua" panose="02040602050305030304" pitchFamily="18" charset="0"/>
              </a:rPr>
              <a:t>1. Ο αριθμός των μαθημάτων που ο/η φοιτητής/τρια έχει εξετασθεί επιτυχώς</a:t>
            </a:r>
          </a:p>
          <a:p>
            <a:pPr algn="just"/>
            <a:r>
              <a:rPr lang="el-GR" dirty="0">
                <a:latin typeface="Book Antiqua" panose="02040602050305030304" pitchFamily="18" charset="0"/>
              </a:rPr>
              <a:t>έως και την προηγούμενη εξεταστική περίοδο, όπως αυτός προκύπτει από την </a:t>
            </a:r>
          </a:p>
          <a:p>
            <a:pPr algn="just"/>
            <a:r>
              <a:rPr lang="el-GR" dirty="0">
                <a:latin typeface="Book Antiqua" panose="02040602050305030304" pitchFamily="18" charset="0"/>
              </a:rPr>
              <a:t>αναλυτική βαθμολογία που παρέχεται από τη γραμματεία του Τμήματος διά </a:t>
            </a:r>
          </a:p>
          <a:p>
            <a:pPr algn="just"/>
            <a:r>
              <a:rPr lang="el-GR" dirty="0">
                <a:latin typeface="Book Antiqua" panose="02040602050305030304" pitchFamily="18" charset="0"/>
              </a:rPr>
              <a:t>του αριθμού μαθημάτων του εξαμήνου φοίτησης του ενδεικτικού </a:t>
            </a:r>
          </a:p>
          <a:p>
            <a:pPr algn="just"/>
            <a:r>
              <a:rPr lang="el-GR" dirty="0">
                <a:latin typeface="Book Antiqua" panose="02040602050305030304" pitchFamily="18" charset="0"/>
              </a:rPr>
              <a:t>προγράμματος σπουδών που παρακολουθεί ο/η φοιτητής/τρια, </a:t>
            </a:r>
          </a:p>
          <a:p>
            <a:pPr algn="just"/>
            <a:r>
              <a:rPr lang="el-GR" dirty="0">
                <a:latin typeface="Book Antiqua" panose="02040602050305030304" pitchFamily="18" charset="0"/>
              </a:rPr>
              <a:t>πολλαπλασιαζόμενος επί τον σταθμισμένο συντελεστή βαρύτητας 0,5 </a:t>
            </a:r>
          </a:p>
          <a:p>
            <a:pPr algn="just"/>
            <a:endParaRPr lang="el-GR" dirty="0">
              <a:latin typeface="Book Antiqua" panose="02040602050305030304" pitchFamily="18" charset="0"/>
            </a:endParaRPr>
          </a:p>
          <a:p>
            <a:pPr algn="just"/>
            <a:r>
              <a:rPr lang="el-GR" dirty="0">
                <a:latin typeface="Book Antiqua" panose="02040602050305030304" pitchFamily="18" charset="0"/>
              </a:rPr>
              <a:t>2. Ο Μέσος Όρος βαθμολογίας έως και την προηγούμενη εξεταστική περίοδο, </a:t>
            </a:r>
          </a:p>
          <a:p>
            <a:pPr algn="just"/>
            <a:r>
              <a:rPr lang="el-GR" dirty="0">
                <a:latin typeface="Book Antiqua" panose="02040602050305030304" pitchFamily="18" charset="0"/>
              </a:rPr>
              <a:t>όπως αυτός προκύπτει από την αναλυτική βαθμολογία που παρέχεται από τη </a:t>
            </a:r>
          </a:p>
          <a:p>
            <a:pPr algn="just"/>
            <a:r>
              <a:rPr lang="el-GR" dirty="0">
                <a:latin typeface="Book Antiqua" panose="02040602050305030304" pitchFamily="18" charset="0"/>
              </a:rPr>
              <a:t>γραμματεία του Τμήματος διά δέκα (10), πολλαπλασιαζόμενος επί τον </a:t>
            </a:r>
          </a:p>
          <a:p>
            <a:pPr algn="just"/>
            <a:r>
              <a:rPr lang="el-GR" dirty="0">
                <a:latin typeface="Book Antiqua" panose="02040602050305030304" pitchFamily="18" charset="0"/>
              </a:rPr>
              <a:t>σταθμισμένο συντελεστή βαρύτητας 0,5.</a:t>
            </a:r>
          </a:p>
        </p:txBody>
      </p:sp>
      <p:pic>
        <p:nvPicPr>
          <p:cNvPr id="8" name="Picture 7">
            <a:extLst>
              <a:ext uri="{FF2B5EF4-FFF2-40B4-BE49-F238E27FC236}">
                <a16:creationId xmlns:a16="http://schemas.microsoft.com/office/drawing/2014/main" id="{34FC407F-0B4A-B877-D349-0A20A61975F3}"/>
              </a:ext>
            </a:extLst>
          </p:cNvPr>
          <p:cNvPicPr>
            <a:picLocks noChangeAspect="1"/>
          </p:cNvPicPr>
          <p:nvPr/>
        </p:nvPicPr>
        <p:blipFill>
          <a:blip r:embed="rId3"/>
          <a:stretch>
            <a:fillRect/>
          </a:stretch>
        </p:blipFill>
        <p:spPr>
          <a:xfrm>
            <a:off x="3791824" y="5220278"/>
            <a:ext cx="4396641" cy="938719"/>
          </a:xfrm>
          <a:prstGeom prst="rect">
            <a:avLst/>
          </a:prstGeom>
        </p:spPr>
      </p:pic>
      <p:sp>
        <p:nvSpPr>
          <p:cNvPr id="12" name="TextBox 11">
            <a:extLst>
              <a:ext uri="{FF2B5EF4-FFF2-40B4-BE49-F238E27FC236}">
                <a16:creationId xmlns:a16="http://schemas.microsoft.com/office/drawing/2014/main" id="{41E07AC4-E806-4F36-D512-DFDEDE88C2AE}"/>
              </a:ext>
            </a:extLst>
          </p:cNvPr>
          <p:cNvSpPr txBox="1"/>
          <p:nvPr/>
        </p:nvSpPr>
        <p:spPr>
          <a:xfrm>
            <a:off x="394282" y="5811059"/>
            <a:ext cx="3397542" cy="1107996"/>
          </a:xfrm>
          <a:prstGeom prst="rect">
            <a:avLst/>
          </a:prstGeom>
          <a:noFill/>
        </p:spPr>
        <p:txBody>
          <a:bodyPr wrap="square">
            <a:spAutoFit/>
          </a:bodyPr>
          <a:lstStyle/>
          <a:p>
            <a:r>
              <a:rPr lang="el-GR" sz="1100" dirty="0">
                <a:solidFill>
                  <a:srgbClr val="FF0000"/>
                </a:solidFill>
              </a:rPr>
              <a:t>Σε περίπτωση ισοβαθμίας των φοιτητών/τριων λαμβάνεται υπόψη ο μεγαλύτερος μέσος όρος βαθμολογίας. Εάν και πάλι υπάρξει ισοβαθμία λαμβάνεται υπόψη το έτος σπουδών, δίνοντας προτεραιότητα στους/στις φοιτητές/τριες των μεγαλύτερων ετών.</a:t>
            </a:r>
          </a:p>
        </p:txBody>
      </p:sp>
    </p:spTree>
    <p:extLst>
      <p:ext uri="{BB962C8B-B14F-4D97-AF65-F5344CB8AC3E}">
        <p14:creationId xmlns:p14="http://schemas.microsoft.com/office/powerpoint/2010/main" val="3132917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2917708" y="470228"/>
            <a:ext cx="5920210"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Δικαίωμα υποβολής ενστάσεων</a:t>
            </a:r>
            <a:endParaRPr lang="en-US" sz="3200" dirty="0">
              <a:solidFill>
                <a:schemeClr val="bg2">
                  <a:lumMod val="25000"/>
                </a:schemeClr>
              </a:solidFill>
              <a:latin typeface="Book Antiqua" panose="02040602050305030304" pitchFamily="18" charset="0"/>
            </a:endParaRPr>
          </a:p>
        </p:txBody>
      </p:sp>
      <p:sp>
        <p:nvSpPr>
          <p:cNvPr id="11" name="TextBox 10">
            <a:extLst>
              <a:ext uri="{FF2B5EF4-FFF2-40B4-BE49-F238E27FC236}">
                <a16:creationId xmlns:a16="http://schemas.microsoft.com/office/drawing/2014/main" id="{1E0C0281-969D-BB10-9432-E4E3E67EE454}"/>
              </a:ext>
            </a:extLst>
          </p:cNvPr>
          <p:cNvSpPr txBox="1"/>
          <p:nvPr/>
        </p:nvSpPr>
        <p:spPr>
          <a:xfrm>
            <a:off x="1434517" y="1711354"/>
            <a:ext cx="7713677" cy="2031325"/>
          </a:xfrm>
          <a:prstGeom prst="rect">
            <a:avLst/>
          </a:prstGeom>
          <a:noFill/>
        </p:spPr>
        <p:txBody>
          <a:bodyPr wrap="square">
            <a:spAutoFit/>
          </a:bodyPr>
          <a:lstStyle/>
          <a:p>
            <a:pPr algn="just"/>
            <a:r>
              <a:rPr lang="el-GR" dirty="0">
                <a:latin typeface="Book Antiqua" panose="02040602050305030304" pitchFamily="18" charset="0"/>
              </a:rPr>
              <a:t>Από την ημέρα ανάρτησης των ΠΡΟΣΩΡΙΝΩΝ ΑΠΟΤΕΛΕΣΜΑΤΩΝ στην Ιστοσελίδα Πρακτικής Άσκησης του Τμήματος μεσολαβούν </a:t>
            </a:r>
            <a:r>
              <a:rPr lang="el-GR" b="1" dirty="0">
                <a:solidFill>
                  <a:srgbClr val="FF0000"/>
                </a:solidFill>
                <a:latin typeface="Book Antiqua" panose="02040602050305030304" pitchFamily="18" charset="0"/>
              </a:rPr>
              <a:t>τουλάχιστον πέντε (5) ημέρες </a:t>
            </a:r>
            <a:r>
              <a:rPr lang="el-GR" dirty="0">
                <a:latin typeface="Book Antiqua" panose="02040602050305030304" pitchFamily="18" charset="0"/>
              </a:rPr>
              <a:t>προκειμένου να κατατεθούν ενστάσεις από τους</a:t>
            </a:r>
          </a:p>
          <a:p>
            <a:pPr algn="just"/>
            <a:r>
              <a:rPr lang="el-GR" dirty="0">
                <a:latin typeface="Book Antiqua" panose="02040602050305030304" pitchFamily="18" charset="0"/>
              </a:rPr>
              <a:t>ενδιαφερόμενους σύμφωνα με τη διαδικασία που αποτυπώνεται στον Οδηγό Υλοποίησης του Τμήματος. Εφόσον προκύψουν ενστάσεις πραγματοποιείται εξέταση αυτών βάσει της οριζόμενης διαδικασίας.</a:t>
            </a:r>
          </a:p>
        </p:txBody>
      </p:sp>
      <p:pic>
        <p:nvPicPr>
          <p:cNvPr id="13" name="Picture 12">
            <a:extLst>
              <a:ext uri="{FF2B5EF4-FFF2-40B4-BE49-F238E27FC236}">
                <a16:creationId xmlns:a16="http://schemas.microsoft.com/office/drawing/2014/main" id="{0D0E22A6-CA44-48C1-B2C7-3735ADE64B42}"/>
              </a:ext>
            </a:extLst>
          </p:cNvPr>
          <p:cNvPicPr>
            <a:picLocks noChangeAspect="1"/>
          </p:cNvPicPr>
          <p:nvPr/>
        </p:nvPicPr>
        <p:blipFill>
          <a:blip r:embed="rId3"/>
          <a:stretch>
            <a:fillRect/>
          </a:stretch>
        </p:blipFill>
        <p:spPr>
          <a:xfrm>
            <a:off x="1293695" y="3821622"/>
            <a:ext cx="3248025" cy="2419350"/>
          </a:xfrm>
          <a:prstGeom prst="rect">
            <a:avLst/>
          </a:prstGeom>
        </p:spPr>
      </p:pic>
      <p:sp>
        <p:nvSpPr>
          <p:cNvPr id="14" name="Rectangle 13">
            <a:extLst>
              <a:ext uri="{FF2B5EF4-FFF2-40B4-BE49-F238E27FC236}">
                <a16:creationId xmlns:a16="http://schemas.microsoft.com/office/drawing/2014/main" id="{0DADF014-8BDC-F84B-58BE-4ACB3B6B9AA4}"/>
              </a:ext>
            </a:extLst>
          </p:cNvPr>
          <p:cNvSpPr/>
          <p:nvPr/>
        </p:nvSpPr>
        <p:spPr>
          <a:xfrm>
            <a:off x="5017864" y="4777314"/>
            <a:ext cx="2545890" cy="369332"/>
          </a:xfrm>
          <a:prstGeom prst="rect">
            <a:avLst/>
          </a:prstGeom>
        </p:spPr>
        <p:txBody>
          <a:bodyPr wrap="none">
            <a:spAutoFit/>
          </a:bodyPr>
          <a:lstStyle/>
          <a:p>
            <a:r>
              <a:rPr lang="en-US" dirty="0">
                <a:latin typeface="Book Antiqua" panose="02040602050305030304" pitchFamily="18" charset="0"/>
                <a:hlinkClick r:id="rId4"/>
              </a:rPr>
              <a:t>https://pa.aegean.gr/</a:t>
            </a:r>
            <a:r>
              <a:rPr lang="el-GR" dirty="0">
                <a:latin typeface="Book Antiqua" panose="02040602050305030304" pitchFamily="18" charset="0"/>
              </a:rPr>
              <a:t> </a:t>
            </a:r>
            <a:endParaRPr lang="en-US" dirty="0">
              <a:latin typeface="Book Antiqua" panose="02040602050305030304" pitchFamily="18" charset="0"/>
            </a:endParaRPr>
          </a:p>
        </p:txBody>
      </p:sp>
      <p:sp>
        <p:nvSpPr>
          <p:cNvPr id="15" name="Curved Left Arrow 16">
            <a:extLst>
              <a:ext uri="{FF2B5EF4-FFF2-40B4-BE49-F238E27FC236}">
                <a16:creationId xmlns:a16="http://schemas.microsoft.com/office/drawing/2014/main" id="{2EF9B0F0-23BC-5ED4-5519-B779ABA17D5F}"/>
              </a:ext>
            </a:extLst>
          </p:cNvPr>
          <p:cNvSpPr/>
          <p:nvPr/>
        </p:nvSpPr>
        <p:spPr>
          <a:xfrm>
            <a:off x="8073693" y="426392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4730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530373" y="451502"/>
            <a:ext cx="2356735"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Διαδικασίες</a:t>
            </a:r>
            <a:endParaRPr lang="en-US" sz="3200" dirty="0">
              <a:solidFill>
                <a:schemeClr val="bg2">
                  <a:lumMod val="25000"/>
                </a:schemeClr>
              </a:solidFill>
              <a:latin typeface="Book Antiqua" panose="02040602050305030304" pitchFamily="18" charset="0"/>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662815"/>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l-GR" dirty="0">
                <a:latin typeface="Book Antiqua" panose="02040602050305030304" pitchFamily="18" charset="0"/>
              </a:rPr>
              <a:t>Αντιστοίχιση θέσης με ασκούμενο/η στην ιστοσελίδα atlas.grnet.gr από το γραφείο Π.Α., σε συνεννόηση με τον Τμηματικά Υπεύθυνο, λαμβάνοντας υπόψιν τυχόν προτιμήσεις φοιτητών / φοιτητριών </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Προκαταχώρηση συμβάσεων φοιτητών/τριών</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Επικοινωνία Εποπτών καθηγητών με ασκούμενους/ες</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Ενημέρωση των φορέων υποδοχής από το γραφείο Π.Α. για το εάν επιλέχθηκε φοιτητής/τρια για την προσφερόμενη θέση και ποιος/α</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Αποστολή εγγράφων προς συμπλήρωση στους φορείς υποδοχής</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Υπογραφή σύμβασης από όλους τους συμβαλλόμενους</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Υποβολή απογραφικού δελτίου εισόδου ασκούμενου/ης φοιτητή/τριας</a:t>
            </a:r>
          </a:p>
          <a:p>
            <a:pPr marL="285750" indent="-285750" algn="just">
              <a:lnSpc>
                <a:spcPct val="150000"/>
              </a:lnSpc>
              <a:buFont typeface="Arial" panose="020B0604020202020204" pitchFamily="34" charset="0"/>
              <a:buChar char="•"/>
            </a:pPr>
            <a:r>
              <a:rPr lang="el-GR" dirty="0">
                <a:latin typeface="Book Antiqua" panose="02040602050305030304" pitchFamily="18" charset="0"/>
              </a:rPr>
              <a:t>Διεξαγωγή πρακτικής άσκησης</a:t>
            </a:r>
          </a:p>
        </p:txBody>
      </p:sp>
    </p:spTree>
    <p:extLst>
      <p:ext uri="{BB962C8B-B14F-4D97-AF65-F5344CB8AC3E}">
        <p14:creationId xmlns:p14="http://schemas.microsoft.com/office/powerpoint/2010/main" val="1240250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56735"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Διαδικασίες</a:t>
            </a:r>
            <a:endParaRPr lang="en-US" sz="3200" dirty="0">
              <a:solidFill>
                <a:schemeClr val="bg2">
                  <a:lumMod val="25000"/>
                </a:schemeClr>
              </a:solidFill>
              <a:latin typeface="Book Antiqua" panose="02040602050305030304" pitchFamily="18" charset="0"/>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611968"/>
          </a:xfrm>
          <a:prstGeom prst="rect">
            <a:avLst/>
          </a:prstGeom>
          <a:noFill/>
        </p:spPr>
        <p:txBody>
          <a:bodyPr wrap="square">
            <a:spAutoFit/>
          </a:bodyPr>
          <a:lstStyle/>
          <a:p>
            <a:pPr algn="just">
              <a:lnSpc>
                <a:spcPct val="150000"/>
              </a:lnSpc>
            </a:pPr>
            <a:r>
              <a:rPr lang="el-GR" dirty="0">
                <a:latin typeface="Book Antiqua" panose="02040602050305030304" pitchFamily="18" charset="0"/>
              </a:rPr>
              <a:t>Συλλογή συμπληρωμένων (υπογεγραμμένων/σφραγισμένων ανά περίπτωση) εγγράφων από ασκούμενους/ες, φορείς υποδοχής και επόπτες καθηγητές μετά το πέρας της πρακτικής άσκησης </a:t>
            </a:r>
          </a:p>
          <a:p>
            <a:pPr marL="342900" indent="-342900" algn="just">
              <a:lnSpc>
                <a:spcPct val="150000"/>
              </a:lnSpc>
              <a:buFont typeface="+mj-lt"/>
              <a:buAutoNum type="arabicPeriod"/>
            </a:pPr>
            <a:r>
              <a:rPr lang="el-GR" dirty="0">
                <a:latin typeface="Book Antiqua" panose="02040602050305030304" pitchFamily="18" charset="0"/>
              </a:rPr>
              <a:t>Υπογεγραμμένη σύμβαση </a:t>
            </a:r>
          </a:p>
          <a:p>
            <a:pPr marL="342900" indent="-342900" algn="just">
              <a:lnSpc>
                <a:spcPct val="150000"/>
              </a:lnSpc>
              <a:buFont typeface="+mj-lt"/>
              <a:buAutoNum type="arabicPeriod"/>
            </a:pPr>
            <a:r>
              <a:rPr lang="el-GR" dirty="0">
                <a:latin typeface="Book Antiqua" panose="02040602050305030304" pitchFamily="18" charset="0"/>
              </a:rPr>
              <a:t>Βεβαίωση ολοκλήρωσης Π.Α.</a:t>
            </a:r>
          </a:p>
          <a:p>
            <a:pPr marL="342900" indent="-342900" algn="just">
              <a:lnSpc>
                <a:spcPct val="150000"/>
              </a:lnSpc>
              <a:buFont typeface="+mj-lt"/>
              <a:buAutoNum type="arabicPeriod"/>
            </a:pPr>
            <a:r>
              <a:rPr lang="el-GR" dirty="0">
                <a:latin typeface="Book Antiqua" panose="02040602050305030304" pitchFamily="18" charset="0"/>
              </a:rPr>
              <a:t>Απογραφικό δελτίο εξόδου ασκούμενου/ης φοιτητή/τριας</a:t>
            </a:r>
          </a:p>
          <a:p>
            <a:pPr marL="342900" indent="-342900" algn="just">
              <a:lnSpc>
                <a:spcPct val="150000"/>
              </a:lnSpc>
              <a:buFont typeface="+mj-lt"/>
              <a:buAutoNum type="arabicPeriod"/>
            </a:pPr>
            <a:r>
              <a:rPr lang="el-GR" dirty="0">
                <a:latin typeface="Book Antiqua" panose="02040602050305030304" pitchFamily="18" charset="0"/>
              </a:rPr>
              <a:t>Ερωτηματολόγιο αξιολόγησης από το φοιτητή/τρια  </a:t>
            </a:r>
          </a:p>
          <a:p>
            <a:pPr marL="342900" indent="-342900" algn="just">
              <a:lnSpc>
                <a:spcPct val="150000"/>
              </a:lnSpc>
              <a:buFont typeface="+mj-lt"/>
              <a:buAutoNum type="arabicPeriod"/>
            </a:pPr>
            <a:r>
              <a:rPr lang="el-GR" dirty="0">
                <a:latin typeface="Book Antiqua" panose="02040602050305030304" pitchFamily="18" charset="0"/>
              </a:rPr>
              <a:t>Έκθεση πεπραγμένων από το φοιτητή/τρια </a:t>
            </a:r>
          </a:p>
          <a:p>
            <a:pPr marL="342900" indent="-342900" algn="just">
              <a:lnSpc>
                <a:spcPct val="150000"/>
              </a:lnSpc>
              <a:buFont typeface="+mj-lt"/>
              <a:buAutoNum type="arabicPeriod"/>
            </a:pPr>
            <a:r>
              <a:rPr lang="el-GR" dirty="0">
                <a:latin typeface="Book Antiqua" panose="02040602050305030304" pitchFamily="18" charset="0"/>
              </a:rPr>
              <a:t>Ερωτηματολόγιο αξιολόγησης από το φορέα υποδοχής </a:t>
            </a:r>
          </a:p>
          <a:p>
            <a:pPr marL="342900" indent="-342900" algn="just">
              <a:lnSpc>
                <a:spcPct val="150000"/>
              </a:lnSpc>
              <a:buFont typeface="+mj-lt"/>
              <a:buAutoNum type="arabicPeriod"/>
            </a:pPr>
            <a:r>
              <a:rPr lang="el-GR" dirty="0">
                <a:latin typeface="Book Antiqua" panose="02040602050305030304" pitchFamily="18" charset="0"/>
              </a:rPr>
              <a:t>Έντυπα αναγγελίας πρόσληψης (έναρξης και λήξης πρακτικής άσκησης) από το φορέα υποδοχής</a:t>
            </a:r>
          </a:p>
        </p:txBody>
      </p:sp>
    </p:spTree>
    <p:extLst>
      <p:ext uri="{BB962C8B-B14F-4D97-AF65-F5344CB8AC3E}">
        <p14:creationId xmlns:p14="http://schemas.microsoft.com/office/powerpoint/2010/main" val="4068118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497800" cy="584775"/>
          </a:xfrm>
          <a:prstGeom prst="rect">
            <a:avLst/>
          </a:prstGeom>
        </p:spPr>
        <p:txBody>
          <a:bodyPr wrap="none">
            <a:spAutoFit/>
          </a:bodyPr>
          <a:lstStyle/>
          <a:p>
            <a:r>
              <a:rPr lang="el-GR" sz="3200" dirty="0">
                <a:solidFill>
                  <a:schemeClr val="bg2">
                    <a:lumMod val="25000"/>
                  </a:schemeClr>
                </a:solidFill>
                <a:latin typeface="Book Antiqua" panose="02040602050305030304" pitchFamily="18" charset="0"/>
              </a:rPr>
              <a:t>Επικοινωνία</a:t>
            </a:r>
            <a:endParaRPr lang="en-US" sz="3200" dirty="0">
              <a:solidFill>
                <a:schemeClr val="bg2">
                  <a:lumMod val="25000"/>
                </a:schemeClr>
              </a:solidFill>
              <a:latin typeface="Book Antiqua" panose="02040602050305030304" pitchFamily="18" charset="0"/>
            </a:endParaRPr>
          </a:p>
        </p:txBody>
      </p:sp>
      <p:sp>
        <p:nvSpPr>
          <p:cNvPr id="3" name="TextBox 2">
            <a:extLst>
              <a:ext uri="{FF2B5EF4-FFF2-40B4-BE49-F238E27FC236}">
                <a16:creationId xmlns:a16="http://schemas.microsoft.com/office/drawing/2014/main" id="{29DEBAB8-6C18-39E7-D351-A5312E9AC827}"/>
              </a:ext>
            </a:extLst>
          </p:cNvPr>
          <p:cNvSpPr txBox="1"/>
          <p:nvPr/>
        </p:nvSpPr>
        <p:spPr>
          <a:xfrm>
            <a:off x="1535187" y="1451295"/>
            <a:ext cx="8049236" cy="5442965"/>
          </a:xfrm>
          <a:prstGeom prst="rect">
            <a:avLst/>
          </a:prstGeom>
          <a:noFill/>
        </p:spPr>
        <p:txBody>
          <a:bodyPr wrap="square">
            <a:spAutoFit/>
          </a:bodyPr>
          <a:lstStyle/>
          <a:p>
            <a:pPr>
              <a:lnSpc>
                <a:spcPct val="150000"/>
              </a:lnSpc>
            </a:pPr>
            <a:r>
              <a:rPr lang="el-GR" b="1" dirty="0">
                <a:latin typeface="Book Antiqua" panose="02040602050305030304" pitchFamily="18" charset="0"/>
              </a:rPr>
              <a:t>Επιστημονικά Υπεύθυνη  Προγράμματος Πρακτικής Άσκησης  Τμήματος Μεσογειακών Σπουδών : Αρχαιολογία , Γλωσσολογία , Διεθνείς </a:t>
            </a:r>
            <a:r>
              <a:rPr lang="el-GR" b="1" dirty="0" smtClean="0">
                <a:latin typeface="Book Antiqua" panose="02040602050305030304" pitchFamily="18" charset="0"/>
              </a:rPr>
              <a:t>Σχέσεις  της </a:t>
            </a:r>
            <a:r>
              <a:rPr lang="el-GR" b="1" dirty="0">
                <a:latin typeface="Book Antiqua" panose="02040602050305030304" pitchFamily="18" charset="0"/>
              </a:rPr>
              <a:t>Σχολής Ανθρωπιστικών Επιστημών:</a:t>
            </a:r>
          </a:p>
          <a:p>
            <a:pPr>
              <a:lnSpc>
                <a:spcPct val="150000"/>
              </a:lnSpc>
            </a:pPr>
            <a:r>
              <a:rPr lang="el-GR" b="1" dirty="0">
                <a:latin typeface="Book Antiqua" panose="02040602050305030304" pitchFamily="18" charset="0"/>
              </a:rPr>
              <a:t>Μαριάνθη </a:t>
            </a:r>
            <a:r>
              <a:rPr lang="el-GR" b="1" dirty="0" err="1">
                <a:latin typeface="Book Antiqua" panose="02040602050305030304" pitchFamily="18" charset="0"/>
              </a:rPr>
              <a:t>Γεωργαλλίδου</a:t>
            </a:r>
            <a:r>
              <a:rPr lang="el-GR" b="1" dirty="0">
                <a:latin typeface="Book Antiqua" panose="02040602050305030304" pitchFamily="18" charset="0"/>
              </a:rPr>
              <a:t> , Καθηγήτρια </a:t>
            </a:r>
          </a:p>
          <a:p>
            <a:pPr>
              <a:lnSpc>
                <a:spcPct val="150000"/>
              </a:lnSpc>
            </a:pPr>
            <a:r>
              <a:rPr lang="en-US" b="1" dirty="0">
                <a:latin typeface="Book Antiqua" panose="02040602050305030304" pitchFamily="18" charset="0"/>
              </a:rPr>
              <a:t>E-mail address : georgalidou@aegean.gr</a:t>
            </a:r>
            <a:endParaRPr lang="el-GR" b="1" dirty="0">
              <a:latin typeface="Book Antiqua" panose="02040602050305030304" pitchFamily="18" charset="0"/>
            </a:endParaRPr>
          </a:p>
          <a:p>
            <a:pPr algn="just">
              <a:lnSpc>
                <a:spcPct val="150000"/>
              </a:lnSpc>
            </a:pPr>
            <a:endParaRPr lang="en-US" dirty="0"/>
          </a:p>
          <a:p>
            <a:pPr algn="just">
              <a:lnSpc>
                <a:spcPct val="150000"/>
              </a:lnSpc>
            </a:pPr>
            <a:r>
              <a:rPr lang="el-GR" dirty="0">
                <a:latin typeface="Book Antiqua" panose="02040602050305030304" pitchFamily="18" charset="0"/>
              </a:rPr>
              <a:t>Γραφείο Πρακτικής Άσκησης Σχολής Ανθρωπιστικών Επιστημών</a:t>
            </a:r>
          </a:p>
          <a:p>
            <a:pPr algn="just">
              <a:lnSpc>
                <a:spcPct val="150000"/>
              </a:lnSpc>
            </a:pPr>
            <a:r>
              <a:rPr lang="el-GR" dirty="0">
                <a:latin typeface="Book Antiqua" panose="02040602050305030304" pitchFamily="18" charset="0"/>
              </a:rPr>
              <a:t>Τηλ: </a:t>
            </a:r>
            <a:r>
              <a:rPr lang="el-GR" dirty="0">
                <a:latin typeface="Book Antiqua" panose="02040602050305030304" pitchFamily="18" charset="0"/>
                <a:hlinkClick r:id="rId3"/>
              </a:rPr>
              <a:t>241099067</a:t>
            </a:r>
          </a:p>
          <a:p>
            <a:pPr algn="just">
              <a:lnSpc>
                <a:spcPct val="150000"/>
              </a:lnSpc>
            </a:pPr>
            <a:r>
              <a:rPr lang="en-US" dirty="0">
                <a:latin typeface="Book Antiqua" panose="02040602050305030304" pitchFamily="18" charset="0"/>
                <a:hlinkClick r:id="rId3">
                  <a:extLst>
                    <a:ext uri="{A12FA001-AC4F-418D-AE19-62706E023703}">
                      <ahyp:hlinkClr xmlns="" xmlns:ahyp="http://schemas.microsoft.com/office/drawing/2018/hyperlinkcolor" val="tx"/>
                    </a:ext>
                  </a:extLst>
                </a:hlinkClick>
              </a:rPr>
              <a:t>Email:</a:t>
            </a:r>
            <a:r>
              <a:rPr lang="en-US" dirty="0">
                <a:latin typeface="Book Antiqua" panose="02040602050305030304" pitchFamily="18" charset="0"/>
                <a:hlinkClick r:id="rId3"/>
              </a:rPr>
              <a:t> </a:t>
            </a:r>
            <a:r>
              <a:rPr lang="en-US" dirty="0" err="1">
                <a:latin typeface="Book Antiqua" panose="02040602050305030304" pitchFamily="18" charset="0"/>
                <a:hlinkClick r:id="rId3"/>
              </a:rPr>
              <a:t>gpa</a:t>
            </a:r>
            <a:r>
              <a:rPr lang="el-GR" dirty="0">
                <a:latin typeface="Book Antiqua" panose="02040602050305030304" pitchFamily="18" charset="0"/>
                <a:hlinkClick r:id="rId3"/>
              </a:rPr>
              <a:t>4</a:t>
            </a:r>
            <a:r>
              <a:rPr lang="en-US" dirty="0">
                <a:latin typeface="Book Antiqua" panose="02040602050305030304" pitchFamily="18" charset="0"/>
                <a:hlinkClick r:id="rId3"/>
              </a:rPr>
              <a:t>@aegean.gr</a:t>
            </a:r>
            <a:endParaRPr lang="en-US" dirty="0">
              <a:latin typeface="Book Antiqua" panose="02040602050305030304" pitchFamily="18" charset="0"/>
            </a:endParaRPr>
          </a:p>
          <a:p>
            <a:pPr algn="just">
              <a:lnSpc>
                <a:spcPct val="150000"/>
              </a:lnSpc>
            </a:pPr>
            <a:r>
              <a:rPr lang="el-GR" dirty="0">
                <a:latin typeface="Book Antiqua" panose="02040602050305030304" pitchFamily="18" charset="0"/>
              </a:rPr>
              <a:t>Δημοκρατίας 1, Κτήριο 7</a:t>
            </a:r>
            <a:r>
              <a:rPr lang="el-GR" baseline="30000" dirty="0">
                <a:latin typeface="Book Antiqua" panose="02040602050305030304" pitchFamily="18" charset="0"/>
              </a:rPr>
              <a:t>ης</a:t>
            </a:r>
            <a:r>
              <a:rPr lang="el-GR" dirty="0">
                <a:latin typeface="Book Antiqua" panose="02040602050305030304" pitchFamily="18" charset="0"/>
              </a:rPr>
              <a:t> Μαρτίου </a:t>
            </a:r>
          </a:p>
          <a:p>
            <a:pPr algn="just">
              <a:lnSpc>
                <a:spcPct val="150000"/>
              </a:lnSpc>
            </a:pPr>
            <a:r>
              <a:rPr lang="el-GR" dirty="0">
                <a:latin typeface="Book Antiqua" panose="02040602050305030304" pitchFamily="18" charset="0"/>
              </a:rPr>
              <a:t>85132 Ρόδος </a:t>
            </a:r>
          </a:p>
          <a:p>
            <a:pPr algn="just">
              <a:lnSpc>
                <a:spcPct val="150000"/>
              </a:lnSpc>
            </a:pPr>
            <a:endParaRPr lang="el-GR" dirty="0"/>
          </a:p>
          <a:p>
            <a:pPr>
              <a:lnSpc>
                <a:spcPct val="150000"/>
              </a:lnSpc>
            </a:pPr>
            <a:endParaRPr lang="el-GR" dirty="0"/>
          </a:p>
        </p:txBody>
      </p:sp>
    </p:spTree>
    <p:extLst>
      <p:ext uri="{BB962C8B-B14F-4D97-AF65-F5344CB8AC3E}">
        <p14:creationId xmlns:p14="http://schemas.microsoft.com/office/powerpoint/2010/main" val="3402492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95400" y="982663"/>
            <a:ext cx="9601200" cy="933223"/>
          </a:xfrm>
        </p:spPr>
        <p:txBody>
          <a:bodyPr/>
          <a:lstStyle/>
          <a:p>
            <a:pPr algn="ctr"/>
            <a:r>
              <a:rPr lang="el-GR" altLang="en-US" sz="3600" dirty="0">
                <a:solidFill>
                  <a:schemeClr val="bg2">
                    <a:lumMod val="25000"/>
                  </a:schemeClr>
                </a:solidFill>
                <a:latin typeface="Book Antiqua" panose="02040602050305030304" pitchFamily="18" charset="0"/>
              </a:rPr>
              <a:t>Οφέλη Πρακτικής Άσκησης</a:t>
            </a:r>
            <a:endParaRPr lang="el-GR" sz="3600" dirty="0">
              <a:solidFill>
                <a:schemeClr val="bg2">
                  <a:lumMod val="25000"/>
                </a:schemeClr>
              </a:solidFill>
              <a:latin typeface="Book Antiqua" panose="02040602050305030304" pitchFamily="18" charset="0"/>
            </a:endParaRPr>
          </a:p>
        </p:txBody>
      </p:sp>
      <p:sp>
        <p:nvSpPr>
          <p:cNvPr id="3" name="Θέση περιεχομένου 2"/>
          <p:cNvSpPr>
            <a:spLocks noGrp="1"/>
          </p:cNvSpPr>
          <p:nvPr>
            <p:ph idx="1"/>
          </p:nvPr>
        </p:nvSpPr>
        <p:spPr>
          <a:xfrm>
            <a:off x="1295400" y="2502121"/>
            <a:ext cx="7794466" cy="3411702"/>
          </a:xfrm>
        </p:spPr>
        <p:txBody>
          <a:bodyPr>
            <a:normAutofit/>
          </a:bodyPr>
          <a:lstStyle/>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Απόκτηση μιας πρώτης εργασιακής εμπειρίας </a:t>
            </a:r>
          </a:p>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Πρακτική εφαρμογή θεωρητικών γνώσεων </a:t>
            </a:r>
          </a:p>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Ομαλότερη ένταξη στο χώρο εργασίας </a:t>
            </a:r>
          </a:p>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Καλλιέργεια Επαγγελματικής Συνείδησης και Συνέπειας </a:t>
            </a:r>
          </a:p>
          <a:p>
            <a:pPr>
              <a:buFont typeface="Wingdings" panose="05000000000000000000" pitchFamily="2" charset="2"/>
              <a:buChar char="Ø"/>
            </a:pPr>
            <a:r>
              <a:rPr lang="el-GR" sz="2000" dirty="0">
                <a:latin typeface="Book Antiqua" panose="02040602050305030304" pitchFamily="18" charset="0"/>
                <a:cs typeface="Calibri" panose="020F0502020204030204" pitchFamily="34" charset="0"/>
              </a:rPr>
              <a:t>Ανάπτυξη δεξιοτήτων (Υπευθυνότητα, Ομαδικό Πνεύμα, Ανάληψη Πρωτοβουλιών, κ.τ.λ.)</a:t>
            </a:r>
          </a:p>
        </p:txBody>
      </p:sp>
      <p:pic>
        <p:nvPicPr>
          <p:cNvPr id="4" name="Picture 3">
            <a:extLst>
              <a:ext uri="{FF2B5EF4-FFF2-40B4-BE49-F238E27FC236}">
                <a16:creationId xmlns:a16="http://schemas.microsoft.com/office/drawing/2014/main" id="{3238478A-4F24-38CF-B9C4-5D5420B7E9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8" y="6373814"/>
            <a:ext cx="5121972" cy="484186"/>
          </a:xfrm>
          <a:prstGeom prst="rect">
            <a:avLst/>
          </a:prstGeom>
        </p:spPr>
      </p:pic>
    </p:spTree>
    <p:extLst>
      <p:ext uri="{BB962C8B-B14F-4D97-AF65-F5344CB8AC3E}">
        <p14:creationId xmlns:p14="http://schemas.microsoft.com/office/powerpoint/2010/main" val="4205337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a:xfrm>
            <a:off x="1384041" y="3158836"/>
            <a:ext cx="9601200" cy="1645175"/>
          </a:xfrm>
        </p:spPr>
        <p:txBody>
          <a:bodyPr>
            <a:normAutofit/>
          </a:bodyPr>
          <a:lstStyle/>
          <a:p>
            <a:pPr algn="ctr"/>
            <a:r>
              <a:rPr lang="el-GR" altLang="el-GR" dirty="0">
                <a:ln>
                  <a:noFill/>
                </a:ln>
                <a:latin typeface="Book Antiqua" panose="02040602050305030304" pitchFamily="18" charset="0"/>
              </a:rPr>
              <a:t>Σας ευχαριστώ πολύ </a:t>
            </a:r>
            <a:br>
              <a:rPr lang="el-GR" altLang="el-GR" dirty="0">
                <a:ln>
                  <a:noFill/>
                </a:ln>
                <a:latin typeface="Book Antiqua" panose="02040602050305030304" pitchFamily="18" charset="0"/>
              </a:rPr>
            </a:br>
            <a:r>
              <a:rPr lang="el-GR" altLang="el-GR" dirty="0">
                <a:ln>
                  <a:noFill/>
                </a:ln>
                <a:latin typeface="Book Antiqua" panose="02040602050305030304" pitchFamily="18" charset="0"/>
              </a:rPr>
              <a:t>για την προσοχή σας !</a:t>
            </a:r>
          </a:p>
        </p:txBody>
      </p:sp>
    </p:spTree>
    <p:extLst>
      <p:ext uri="{BB962C8B-B14F-4D97-AF65-F5344CB8AC3E}">
        <p14:creationId xmlns:p14="http://schemas.microsoft.com/office/powerpoint/2010/main" val="315167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1192696" y="1057111"/>
            <a:ext cx="8237759" cy="928059"/>
          </a:xfrm>
        </p:spPr>
        <p:txBody>
          <a:bodyPr>
            <a:normAutofit fontScale="90000"/>
          </a:bodyPr>
          <a:lstStyle/>
          <a:p>
            <a:pPr algn="ctr"/>
            <a:r>
              <a:rPr lang="el-GR" altLang="el-GR" sz="3200" dirty="0">
                <a:solidFill>
                  <a:schemeClr val="bg2">
                    <a:lumMod val="25000"/>
                  </a:schemeClr>
                </a:solidFill>
                <a:latin typeface="Book Antiqua" panose="02040602050305030304" pitchFamily="18" charset="0"/>
              </a:rPr>
              <a:t>Τι ισχύει για το </a:t>
            </a:r>
            <a:r>
              <a:rPr lang="el-GR" altLang="el-GR" sz="3200" dirty="0">
                <a:ln>
                  <a:noFill/>
                </a:ln>
                <a:solidFill>
                  <a:schemeClr val="bg2">
                    <a:lumMod val="25000"/>
                  </a:schemeClr>
                </a:solidFill>
                <a:latin typeface="Book Antiqua" panose="02040602050305030304" pitchFamily="18" charset="0"/>
              </a:rPr>
              <a:t>Τμήμα Μεσογειακών Σπουδών : Αρχαιολογία , Γλωσσολογία , Διεθνείς Σχέσεις </a:t>
            </a:r>
          </a:p>
        </p:txBody>
      </p:sp>
      <p:graphicFrame>
        <p:nvGraphicFramePr>
          <p:cNvPr id="2" name="Diagram 1">
            <a:extLst>
              <a:ext uri="{FF2B5EF4-FFF2-40B4-BE49-F238E27FC236}">
                <a16:creationId xmlns:a16="http://schemas.microsoft.com/office/drawing/2014/main" id="{0DF19B46-15F9-C1B2-97E2-776290E4FC3A}"/>
              </a:ext>
            </a:extLst>
          </p:cNvPr>
          <p:cNvGraphicFramePr/>
          <p:nvPr>
            <p:extLst>
              <p:ext uri="{D42A27DB-BD31-4B8C-83A1-F6EECF244321}">
                <p14:modId xmlns:p14="http://schemas.microsoft.com/office/powerpoint/2010/main" val="1548021882"/>
              </p:ext>
            </p:extLst>
          </p:nvPr>
        </p:nvGraphicFramePr>
        <p:xfrm>
          <a:off x="1531029" y="1985170"/>
          <a:ext cx="7632118" cy="2887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id="{D73997CF-2502-EEC2-4DED-F7A3584E5D9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325714436"/>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6"/>
          <p:cNvSpPr>
            <a:spLocks noChangeArrowheads="1"/>
          </p:cNvSpPr>
          <p:nvPr/>
        </p:nvSpPr>
        <p:spPr bwMode="auto">
          <a:xfrm>
            <a:off x="1635811" y="314623"/>
            <a:ext cx="748982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algn="ctr" eaLnBrk="1" hangingPunct="1"/>
            <a:r>
              <a:rPr lang="el-GR" altLang="el-GR" sz="2700" dirty="0">
                <a:solidFill>
                  <a:schemeClr val="bg2">
                    <a:lumMod val="25000"/>
                  </a:schemeClr>
                </a:solidFill>
                <a:latin typeface="Book Antiqua" panose="02040602050305030304" pitchFamily="18" charset="0"/>
              </a:rPr>
              <a:t>Αποζημίωση Ασκούμενου/ης από το Πρόγραμμα ΠΑ </a:t>
            </a:r>
          </a:p>
        </p:txBody>
      </p:sp>
      <p:sp>
        <p:nvSpPr>
          <p:cNvPr id="3" name="Content Placeholder 2"/>
          <p:cNvSpPr>
            <a:spLocks noGrp="1"/>
          </p:cNvSpPr>
          <p:nvPr>
            <p:ph idx="1"/>
          </p:nvPr>
        </p:nvSpPr>
        <p:spPr>
          <a:xfrm>
            <a:off x="1854201" y="1635853"/>
            <a:ext cx="7726027" cy="3735042"/>
          </a:xfrm>
        </p:spPr>
        <p:txBody>
          <a:bodyPr>
            <a:normAutofit fontScale="85000" lnSpcReduction="10000"/>
          </a:bodyPr>
          <a:lstStyle/>
          <a:p>
            <a:pPr algn="just">
              <a:lnSpc>
                <a:spcPct val="200000"/>
              </a:lnSpc>
              <a:defRPr/>
            </a:pPr>
            <a:r>
              <a:rPr lang="el-GR" altLang="el-GR" sz="2400" b="1" dirty="0">
                <a:latin typeface="Book Antiqua" panose="02040602050305030304" pitchFamily="18" charset="0"/>
              </a:rPr>
              <a:t>350 </a:t>
            </a:r>
            <a:r>
              <a:rPr lang="el-GR" sz="2400" b="1" dirty="0">
                <a:latin typeface="Book Antiqua" panose="02040602050305030304" pitchFamily="18" charset="0"/>
              </a:rPr>
              <a:t>ευρώ μηνιαίως</a:t>
            </a:r>
            <a:r>
              <a:rPr lang="el-GR" sz="2400" b="1" dirty="0">
                <a:latin typeface="Book Antiqua" panose="02040602050305030304" pitchFamily="18" charset="0"/>
                <a:cs typeface="Times New Roman" pitchFamily="18" charset="0"/>
              </a:rPr>
              <a:t> </a:t>
            </a:r>
            <a:r>
              <a:rPr lang="el-GR" sz="2400" b="1" dirty="0">
                <a:latin typeface="Book Antiqua" panose="02040602050305030304" pitchFamily="18" charset="0"/>
              </a:rPr>
              <a:t> </a:t>
            </a:r>
            <a:endParaRPr lang="el-GR" sz="2400" b="1" dirty="0">
              <a:latin typeface="Book Antiqua" panose="02040602050305030304" pitchFamily="18" charset="0"/>
              <a:cs typeface="Times New Roman" pitchFamily="18" charset="0"/>
            </a:endParaRPr>
          </a:p>
          <a:p>
            <a:pPr algn="just">
              <a:lnSpc>
                <a:spcPct val="200000"/>
              </a:lnSpc>
              <a:defRPr/>
            </a:pPr>
            <a:r>
              <a:rPr lang="el-GR" sz="2400" dirty="0">
                <a:latin typeface="Book Antiqua" panose="02040602050305030304" pitchFamily="18" charset="0"/>
              </a:rPr>
              <a:t>Η ασφαλιστική κάλυψη του/της φοιτητή/τριας καθώς και η αποζημίωσή του/της καλύπτονται από το Πανεπιστήμιο μέσω του</a:t>
            </a:r>
            <a:r>
              <a:rPr lang="el-GR" sz="2400" dirty="0">
                <a:effectLst/>
                <a:latin typeface="Book Antiqua" panose="02040602050305030304" pitchFamily="18" charset="0"/>
                <a:ea typeface="Yu Mincho" panose="020B0400000000000000" pitchFamily="18" charset="-128"/>
                <a:cs typeface="Times New Roman" panose="02020603050405020304" pitchFamily="18" charset="0"/>
              </a:rPr>
              <a:t>– ΕΠΙΤΡΟΠΗ ΕΡΕΥΝΩΝ ΕΛΚΕ, από το ενταγμένο έργο «Πρακτική άσκηση φοιτητών/φοιτητριών Πανεπιστημίου Αιγαίου </a:t>
            </a:r>
            <a:r>
              <a:rPr lang="el-GR" sz="2400" dirty="0" err="1">
                <a:latin typeface="Book Antiqua" panose="02040602050305030304" pitchFamily="18" charset="0"/>
                <a:ea typeface="Yu Mincho" panose="020B0400000000000000" pitchFamily="18" charset="-128"/>
                <a:cs typeface="Times New Roman" panose="02020603050405020304" pitchFamily="18" charset="0"/>
              </a:rPr>
              <a:t>Α</a:t>
            </a:r>
            <a:r>
              <a:rPr lang="el-GR" sz="2400" dirty="0" err="1">
                <a:effectLst/>
                <a:latin typeface="Book Antiqua" panose="02040602050305030304" pitchFamily="18" charset="0"/>
                <a:ea typeface="Yu Mincho" panose="020B0400000000000000" pitchFamily="18" charset="-128"/>
                <a:cs typeface="Times New Roman" panose="02020603050405020304" pitchFamily="18" charset="0"/>
              </a:rPr>
              <a:t>κ</a:t>
            </a:r>
            <a:r>
              <a:rPr lang="el-GR" sz="2400" dirty="0">
                <a:effectLst/>
                <a:latin typeface="Book Antiqua" panose="02040602050305030304" pitchFamily="18" charset="0"/>
                <a:ea typeface="Yu Mincho" panose="020B0400000000000000" pitchFamily="18" charset="-128"/>
                <a:cs typeface="Times New Roman" panose="02020603050405020304" pitchFamily="18" charset="0"/>
              </a:rPr>
              <a:t>. ετών 2024-2025, 2025-2026 και 2026-2027».</a:t>
            </a:r>
            <a:r>
              <a:rPr lang="el-GR" dirty="0">
                <a:latin typeface="+mj-lt"/>
              </a:rPr>
              <a:t> </a:t>
            </a:r>
          </a:p>
          <a:p>
            <a:endParaRPr lang="en-US" dirty="0"/>
          </a:p>
        </p:txBody>
      </p:sp>
      <p:pic>
        <p:nvPicPr>
          <p:cNvPr id="2" name="Picture 1">
            <a:extLst>
              <a:ext uri="{FF2B5EF4-FFF2-40B4-BE49-F238E27FC236}">
                <a16:creationId xmlns:a16="http://schemas.microsoft.com/office/drawing/2014/main" id="{B5E7CE15-5F7E-6DC6-2735-233E971C0D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18682974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latin typeface="Book Antiqua" panose="02040602050305030304" pitchFamily="18" charset="0"/>
                <a:ea typeface="+mn-ea"/>
                <a:cs typeface="+mn-cs"/>
              </a:rPr>
              <a:t>Επιλογή φορέων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1043503" y="1447959"/>
            <a:ext cx="8587512" cy="4174420"/>
          </a:xfrm>
        </p:spPr>
        <p:txBody>
          <a:bodyPr>
            <a:normAutofit lnSpcReduction="10000"/>
          </a:bodyPr>
          <a:lstStyle/>
          <a:p>
            <a:pPr marL="0" indent="0">
              <a:buNone/>
            </a:pPr>
            <a:r>
              <a:rPr lang="el-GR" dirty="0">
                <a:latin typeface="Book Antiqua" panose="02040602050305030304" pitchFamily="18" charset="0"/>
              </a:rPr>
              <a:t>Οι φορείς απασχόλησης (Ιδιωτικοί ή Δημόσιοι) θα πρέπει να προσφέρουν θέσεις οι οποίες να σχετίζονται με τις γνωστικές δεξιότητες που προάγει το Τμήμα.Το αντικείμενο απασχόλησης, μπορεί να περιλαμβάνει:</a:t>
            </a:r>
          </a:p>
          <a:p>
            <a:r>
              <a:rPr lang="el-GR" dirty="0">
                <a:latin typeface="Book Antiqua" panose="02040602050305030304" pitchFamily="18" charset="0"/>
              </a:rPr>
              <a:t>Θέσεις ΠΑ σε Φορείς του Υπουργείου Πολιτισμού </a:t>
            </a:r>
          </a:p>
          <a:p>
            <a:r>
              <a:rPr lang="el-GR" dirty="0">
                <a:latin typeface="Book Antiqua" panose="02040602050305030304" pitchFamily="18" charset="0"/>
              </a:rPr>
              <a:t>Θέσεις ΠΑ σε Ιδιωτικά Μουσεία και Συλλογές </a:t>
            </a:r>
          </a:p>
          <a:p>
            <a:r>
              <a:rPr lang="el-GR" dirty="0">
                <a:latin typeface="Book Antiqua" panose="02040602050305030304" pitchFamily="18" charset="0"/>
              </a:rPr>
              <a:t>Πολιτιστικά Μορφωτικά Τμήματα και Διευθύνσεις Ιδιωτικών Φορέων </a:t>
            </a:r>
          </a:p>
          <a:p>
            <a:r>
              <a:rPr lang="el-GR" dirty="0">
                <a:latin typeface="Book Antiqua" panose="02040602050305030304" pitchFamily="18" charset="0"/>
              </a:rPr>
              <a:t>Ερευνητικά Κέντρα, Ακαδημίες </a:t>
            </a:r>
          </a:p>
          <a:p>
            <a:r>
              <a:rPr lang="el-GR" dirty="0">
                <a:latin typeface="Book Antiqua" panose="02040602050305030304" pitchFamily="18" charset="0"/>
              </a:rPr>
              <a:t>Υπηρεσίες Υπουργείου Εξωτερικών </a:t>
            </a:r>
          </a:p>
          <a:p>
            <a:r>
              <a:rPr lang="el-GR" dirty="0">
                <a:latin typeface="Book Antiqua" panose="02040602050305030304" pitchFamily="18" charset="0"/>
              </a:rPr>
              <a:t>Περιφερειακοί και Διεθνείς Οργανισμοί   </a:t>
            </a:r>
          </a:p>
          <a:p>
            <a:r>
              <a:rPr lang="el-GR" dirty="0">
                <a:latin typeface="Book Antiqua" panose="02040602050305030304" pitchFamily="18" charset="0"/>
              </a:rPr>
              <a:t>Οργάνωση Προγραμμάτων Επιμόρφωσης και Δια Βίου Μάθησης </a:t>
            </a:r>
          </a:p>
          <a:p>
            <a:r>
              <a:rPr lang="el-GR" dirty="0">
                <a:latin typeface="Book Antiqua" panose="02040602050305030304" pitchFamily="18" charset="0"/>
              </a:rPr>
              <a:t>Σύμβουλοι, Εμψυχωτές σε Ιδιωτικούς και Δημόσιους φορείς για το σχεδιασμό ειδικών εκπαιδευτικών δράσεων</a:t>
            </a:r>
          </a:p>
          <a:p>
            <a:endParaRPr lang="el-GR" dirty="0"/>
          </a:p>
          <a:p>
            <a:endParaRPr lang="el-GR" dirty="0"/>
          </a:p>
          <a:p>
            <a:endParaRPr lang="el-GR" dirty="0"/>
          </a:p>
          <a:p>
            <a:pPr marL="0" indent="0">
              <a:buNone/>
            </a:pPr>
            <a:endParaRPr lang="el-GR" dirty="0"/>
          </a:p>
          <a:p>
            <a:endParaRPr lang="el-GR" dirty="0"/>
          </a:p>
        </p:txBody>
      </p:sp>
      <p:pic>
        <p:nvPicPr>
          <p:cNvPr id="5" name="Picture 4">
            <a:extLst>
              <a:ext uri="{FF2B5EF4-FFF2-40B4-BE49-F238E27FC236}">
                <a16:creationId xmlns:a16="http://schemas.microsoft.com/office/drawing/2014/main" id="{BB209AA6-096D-A082-8744-286CE3EDAF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921290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latin typeface="Book Antiqua" panose="02040602050305030304" pitchFamily="18" charset="0"/>
                <a:ea typeface="+mn-ea"/>
                <a:cs typeface="+mn-cs"/>
              </a:rPr>
              <a:t>Παρακολούθηση του προγράμματος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a:lnSpc>
                <a:spcPct val="200000"/>
              </a:lnSpc>
            </a:pPr>
            <a:r>
              <a:rPr lang="el-GR" dirty="0">
                <a:latin typeface="Book Antiqua" panose="02040602050305030304" pitchFamily="18" charset="0"/>
              </a:rPr>
              <a:t>Σε κάθε ασκούμενο/η γίνεται η ανάθεση ενός /μίας Επόπτη /</a:t>
            </a:r>
            <a:r>
              <a:rPr lang="el-GR" dirty="0" err="1">
                <a:latin typeface="Book Antiqua" panose="02040602050305030304" pitchFamily="18" charset="0"/>
              </a:rPr>
              <a:t>τριας</a:t>
            </a:r>
            <a:r>
              <a:rPr lang="el-GR" dirty="0">
                <a:latin typeface="Book Antiqua" panose="02040602050305030304" pitchFamily="18" charset="0"/>
              </a:rPr>
              <a:t>  Καθηγητή /</a:t>
            </a:r>
            <a:r>
              <a:rPr lang="el-GR" dirty="0" err="1">
                <a:latin typeface="Book Antiqua" panose="02040602050305030304" pitchFamily="18" charset="0"/>
              </a:rPr>
              <a:t>τριας</a:t>
            </a:r>
            <a:r>
              <a:rPr lang="el-GR" dirty="0">
                <a:latin typeface="Book Antiqua" panose="02040602050305030304" pitchFamily="18" charset="0"/>
              </a:rPr>
              <a:t> από την Επιτροπή Πρακτικής Άσκησης του Τμήματος και ενός/μίας Επόπτη/τριας από το φορέα Υποδοχής.</a:t>
            </a:r>
          </a:p>
          <a:p>
            <a:pPr>
              <a:lnSpc>
                <a:spcPct val="200000"/>
              </a:lnSpc>
            </a:pPr>
            <a:r>
              <a:rPr lang="el-GR" dirty="0">
                <a:latin typeface="Book Antiqua" panose="02040602050305030304" pitchFamily="18" charset="0"/>
              </a:rPr>
              <a:t>Ο Φορέας Υποδοχής διασφαλίζει την παρουσία, την καθοδήγηση και την πρόοδο των εργασιών.</a:t>
            </a:r>
          </a:p>
          <a:p>
            <a:pPr>
              <a:lnSpc>
                <a:spcPct val="200000"/>
              </a:lnSpc>
            </a:pPr>
            <a:r>
              <a:rPr lang="el-GR" dirty="0">
                <a:latin typeface="Book Antiqua" panose="02040602050305030304" pitchFamily="18" charset="0"/>
              </a:rPr>
              <a:t>Ο/Η Επόπτης/τρια Καθηγητής/τρια παρακολουθεί, αξιολογεί, βαθμολογεί.</a:t>
            </a:r>
          </a:p>
        </p:txBody>
      </p:sp>
      <p:pic>
        <p:nvPicPr>
          <p:cNvPr id="4" name="Picture 3">
            <a:extLst>
              <a:ext uri="{FF2B5EF4-FFF2-40B4-BE49-F238E27FC236}">
                <a16:creationId xmlns:a16="http://schemas.microsoft.com/office/drawing/2014/main" id="{CE0A3FAA-7322-571E-1562-599C9F429F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1618796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1581966" y="704913"/>
            <a:ext cx="8880506" cy="838200"/>
          </a:xfrm>
        </p:spPr>
        <p:txBody>
          <a:bodyPr/>
          <a:lstStyle/>
          <a:p>
            <a:r>
              <a:rPr lang="el-GR" altLang="el-GR" sz="3200" dirty="0">
                <a:ln>
                  <a:noFill/>
                </a:ln>
                <a:solidFill>
                  <a:schemeClr val="bg2">
                    <a:lumMod val="25000"/>
                  </a:schemeClr>
                </a:solidFill>
              </a:rPr>
              <a:t>Διαδικασία Υλοποίησης Πρακτικής Άσκησης</a:t>
            </a:r>
          </a:p>
        </p:txBody>
      </p:sp>
      <p:pic>
        <p:nvPicPr>
          <p:cNvPr id="2" name="Picture 1">
            <a:extLst>
              <a:ext uri="{FF2B5EF4-FFF2-40B4-BE49-F238E27FC236}">
                <a16:creationId xmlns:a16="http://schemas.microsoft.com/office/drawing/2014/main" id="{52BF9F78-D719-73A5-1E16-45CCE9C03C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9248" name="Picture 32" descr="4 x Warning,Caution,Danger,Exclamation Mark Symbol Stickers-Health,Safety Signs - Picture 1 of 1">
            <a:extLst>
              <a:ext uri="{FF2B5EF4-FFF2-40B4-BE49-F238E27FC236}">
                <a16:creationId xmlns:a16="http://schemas.microsoft.com/office/drawing/2014/main" id="{535398C0-F3A7-989F-784E-195C3420FC3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3377" y="5766731"/>
            <a:ext cx="1016641" cy="10166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5A00BF-2F9F-C2AF-3561-97892BE99FAF}"/>
              </a:ext>
            </a:extLst>
          </p:cNvPr>
          <p:cNvSpPr txBox="1"/>
          <p:nvPr/>
        </p:nvSpPr>
        <p:spPr>
          <a:xfrm>
            <a:off x="1510018" y="5883126"/>
            <a:ext cx="1298892" cy="900246"/>
          </a:xfrm>
          <a:prstGeom prst="rect">
            <a:avLst/>
          </a:prstGeom>
          <a:noFill/>
        </p:spPr>
        <p:txBody>
          <a:bodyPr wrap="square">
            <a:spAutoFit/>
          </a:bodyPr>
          <a:lstStyle/>
          <a:p>
            <a:pPr algn="ctr"/>
            <a:r>
              <a:rPr lang="el-GR" sz="1050" dirty="0">
                <a:solidFill>
                  <a:schemeClr val="tx1"/>
                </a:solidFill>
                <a:latin typeface="Calibri" panose="020F0502020204030204" pitchFamily="34" charset="0"/>
                <a:cs typeface="Calibri" panose="020F0502020204030204" pitchFamily="34" charset="0"/>
              </a:rPr>
              <a:t>Δυνατότητα διεξαγωγής Π.Α μόνο </a:t>
            </a:r>
          </a:p>
          <a:p>
            <a:pPr algn="ctr"/>
            <a:r>
              <a:rPr lang="el-GR" sz="1050" dirty="0">
                <a:solidFill>
                  <a:schemeClr val="tx1"/>
                </a:solidFill>
                <a:latin typeface="Calibri" panose="020F0502020204030204" pitchFamily="34" charset="0"/>
                <a:cs typeface="Calibri" panose="020F0502020204030204" pitchFamily="34" charset="0"/>
              </a:rPr>
              <a:t>μία (1) φορά!!!     </a:t>
            </a:r>
          </a:p>
          <a:p>
            <a:pPr algn="ctr"/>
            <a:r>
              <a:rPr lang="el-GR" sz="1050" dirty="0">
                <a:solidFill>
                  <a:schemeClr val="tx1"/>
                </a:solidFill>
                <a:latin typeface="Calibri" panose="020F0502020204030204" pitchFamily="34" charset="0"/>
                <a:cs typeface="Calibri" panose="020F0502020204030204" pitchFamily="34" charset="0"/>
              </a:rPr>
              <a:t> </a:t>
            </a:r>
          </a:p>
        </p:txBody>
      </p:sp>
      <p:graphicFrame>
        <p:nvGraphicFramePr>
          <p:cNvPr id="11" name="Diagram 10">
            <a:extLst>
              <a:ext uri="{FF2B5EF4-FFF2-40B4-BE49-F238E27FC236}">
                <a16:creationId xmlns:a16="http://schemas.microsoft.com/office/drawing/2014/main" id="{4CF81BB9-7B90-301C-ECCC-1F4C3B6C000B}"/>
              </a:ext>
            </a:extLst>
          </p:cNvPr>
          <p:cNvGraphicFramePr/>
          <p:nvPr>
            <p:extLst>
              <p:ext uri="{D42A27DB-BD31-4B8C-83A1-F6EECF244321}">
                <p14:modId xmlns:p14="http://schemas.microsoft.com/office/powerpoint/2010/main" val="2124521272"/>
              </p:ext>
            </p:extLst>
          </p:nvPr>
        </p:nvGraphicFramePr>
        <p:xfrm>
          <a:off x="192947" y="1508758"/>
          <a:ext cx="9517223" cy="4019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40560737"/>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3093" y="615797"/>
            <a:ext cx="6888236" cy="702779"/>
          </a:xfrm>
        </p:spPr>
        <p:txBody>
          <a:bodyPr>
            <a:normAutofit/>
          </a:bodyPr>
          <a:lstStyle/>
          <a:p>
            <a:pPr algn="ctr"/>
            <a:r>
              <a:rPr lang="el-GR" sz="3200" dirty="0">
                <a:solidFill>
                  <a:schemeClr val="bg2">
                    <a:lumMod val="25000"/>
                  </a:schemeClr>
                </a:solidFill>
                <a:latin typeface="Book Antiqua" panose="02040602050305030304" pitchFamily="18" charset="0"/>
              </a:rPr>
              <a:t>Απαραίτητα Δικαιολογητικά</a:t>
            </a:r>
            <a:endParaRPr lang="en-US" sz="3200" dirty="0">
              <a:solidFill>
                <a:schemeClr val="bg2">
                  <a:lumMod val="25000"/>
                </a:schemeClr>
              </a:solidFill>
              <a:latin typeface="Book Antiqua" panose="02040602050305030304" pitchFamily="18" charset="0"/>
            </a:endParaRPr>
          </a:p>
        </p:txBody>
      </p:sp>
      <p:sp>
        <p:nvSpPr>
          <p:cNvPr id="5" name="Rectangle 4"/>
          <p:cNvSpPr/>
          <p:nvPr/>
        </p:nvSpPr>
        <p:spPr>
          <a:xfrm>
            <a:off x="1427221" y="1318576"/>
            <a:ext cx="7941425" cy="4611968"/>
          </a:xfrm>
          <a:prstGeom prst="rect">
            <a:avLst/>
          </a:prstGeom>
        </p:spPr>
        <p:txBody>
          <a:bodyPr wrap="square">
            <a:spAutoFit/>
          </a:bodyPr>
          <a:lstStyle/>
          <a:p>
            <a:pPr lvl="0" algn="just">
              <a:lnSpc>
                <a:spcPct val="150000"/>
              </a:lnSpc>
              <a:buFont typeface="Wingdings" panose="05000000000000000000" pitchFamily="2" charset="2"/>
              <a:buChar char="Ø"/>
            </a:pPr>
            <a:r>
              <a:rPr lang="el-GR" b="1" dirty="0">
                <a:latin typeface="Book Antiqua" panose="02040602050305030304" pitchFamily="18" charset="0"/>
              </a:rPr>
              <a:t>Αίτηση </a:t>
            </a:r>
            <a:r>
              <a:rPr lang="en-US" b="1" dirty="0">
                <a:latin typeface="Book Antiqua" panose="02040602050305030304" pitchFamily="18" charset="0"/>
              </a:rPr>
              <a:t> - </a:t>
            </a:r>
            <a:r>
              <a:rPr lang="el-GR" b="1" dirty="0">
                <a:latin typeface="Book Antiqua" panose="02040602050305030304" pitchFamily="18" charset="0"/>
              </a:rPr>
              <a:t>Υπεύθυνη Δήλωση για Πρακτική Άσκηση </a:t>
            </a:r>
            <a:r>
              <a:rPr lang="el-GR" dirty="0">
                <a:latin typeface="Book Antiqua" panose="02040602050305030304" pitchFamily="18" charset="0"/>
              </a:rPr>
              <a:t>(υποβάλλεται ηλεκτρονικά στο Π.Σ)</a:t>
            </a:r>
          </a:p>
          <a:p>
            <a:pPr lvl="0" algn="just">
              <a:lnSpc>
                <a:spcPct val="150000"/>
              </a:lnSpc>
              <a:buFont typeface="Wingdings" panose="05000000000000000000" pitchFamily="2" charset="2"/>
              <a:buChar char="Ø"/>
            </a:pPr>
            <a:r>
              <a:rPr lang="el-GR" b="1" dirty="0">
                <a:latin typeface="Book Antiqua" panose="02040602050305030304" pitchFamily="18" charset="0"/>
              </a:rPr>
              <a:t>Φωτοαντίγραφο Αστυνομικής Ταυτότητας</a:t>
            </a:r>
          </a:p>
          <a:p>
            <a:pPr lvl="0" algn="just">
              <a:lnSpc>
                <a:spcPct val="150000"/>
              </a:lnSpc>
              <a:buFont typeface="Wingdings" panose="05000000000000000000" pitchFamily="2" charset="2"/>
              <a:buChar char="Ø"/>
            </a:pPr>
            <a:r>
              <a:rPr lang="el-GR" b="1" dirty="0">
                <a:latin typeface="Book Antiqua" panose="02040602050305030304" pitchFamily="18" charset="0"/>
              </a:rPr>
              <a:t>Βεβαίωση Εφορίας που να αναγράφεται ο ΑΦΜ </a:t>
            </a:r>
            <a:r>
              <a:rPr lang="el-GR" dirty="0">
                <a:latin typeface="Book Antiqua" panose="02040602050305030304" pitchFamily="18" charset="0"/>
              </a:rPr>
              <a:t>και η </a:t>
            </a:r>
            <a:r>
              <a:rPr lang="el-GR" b="1" dirty="0">
                <a:latin typeface="Book Antiqua" panose="02040602050305030304" pitchFamily="18" charset="0"/>
              </a:rPr>
              <a:t>ΔΟΥ</a:t>
            </a:r>
          </a:p>
          <a:p>
            <a:pPr algn="just">
              <a:lnSpc>
                <a:spcPct val="150000"/>
              </a:lnSpc>
              <a:buFont typeface="Wingdings" panose="05000000000000000000" pitchFamily="2" charset="2"/>
              <a:buChar char="Ø"/>
            </a:pPr>
            <a:r>
              <a:rPr lang="el-GR" b="1" dirty="0">
                <a:latin typeface="Book Antiqua" panose="02040602050305030304" pitchFamily="18" charset="0"/>
              </a:rPr>
              <a:t>Βεβαίωση Ασφαλιστικού Φορέα (ΕΦΚΑ) που να αναγράφεται ο Αριθμός Μητρώου Ασφάλισης (ΑΜΑ ή αριθμός ΕΦΚΑ) και Αριθμός Μητρώου Κοινωνικής Ασφάλισης (ΑΜΚΑ)</a:t>
            </a:r>
          </a:p>
          <a:p>
            <a:pPr algn="just">
              <a:lnSpc>
                <a:spcPct val="150000"/>
              </a:lnSpc>
              <a:buFont typeface="Wingdings" panose="05000000000000000000" pitchFamily="2" charset="2"/>
              <a:buChar char="Ø"/>
            </a:pPr>
            <a:r>
              <a:rPr lang="el-GR" b="1" dirty="0">
                <a:latin typeface="Book Antiqua" panose="02040602050305030304" pitchFamily="18" charset="0"/>
              </a:rPr>
              <a:t>Φωτοαντίγραφο της 1ης σελίδας του βιβλιαρίου ενός τραπεζικού λογαριασμού σε οποιαδήποτε τράπεζα αρκεί να είστε ο/η 1ος/η δικαιούχος ή εκτύπωση από τη σελίδα e-banking όπου θα αναγράφεται το IBAN</a:t>
            </a:r>
            <a:endParaRPr lang="el-GR" dirty="0">
              <a:latin typeface="Book Antiqua" panose="02040602050305030304" pitchFamily="18" charset="0"/>
            </a:endParaRPr>
          </a:p>
        </p:txBody>
      </p:sp>
      <p:pic>
        <p:nvPicPr>
          <p:cNvPr id="3" name="Picture 2">
            <a:extLst>
              <a:ext uri="{FF2B5EF4-FFF2-40B4-BE49-F238E27FC236}">
                <a16:creationId xmlns:a16="http://schemas.microsoft.com/office/drawing/2014/main" id="{FD0CE94B-A4F9-E814-B9DE-3ABD5ABF4B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26243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03301" y="1242435"/>
            <a:ext cx="4962537" cy="3423632"/>
          </a:xfrm>
          <a:prstGeom prst="rect">
            <a:avLst/>
          </a:prstGeom>
        </p:spPr>
      </p:pic>
      <p:sp>
        <p:nvSpPr>
          <p:cNvPr id="6" name="Έλλειψη 4"/>
          <p:cNvSpPr/>
          <p:nvPr/>
        </p:nvSpPr>
        <p:spPr>
          <a:xfrm>
            <a:off x="4201393" y="1888407"/>
            <a:ext cx="1155691" cy="39580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2292496"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(1)</a:t>
            </a:r>
            <a:endParaRPr lang="en-US" sz="3200" dirty="0">
              <a:solidFill>
                <a:schemeClr val="bg2">
                  <a:lumMod val="25000"/>
                </a:schemeClr>
              </a:solidFill>
              <a:latin typeface="+mj-lt"/>
            </a:endParaRPr>
          </a:p>
        </p:txBody>
      </p:sp>
      <p:pic>
        <p:nvPicPr>
          <p:cNvPr id="8" name="Picture 7"/>
          <p:cNvPicPr>
            <a:picLocks noChangeAspect="1"/>
          </p:cNvPicPr>
          <p:nvPr/>
        </p:nvPicPr>
        <p:blipFill>
          <a:blip r:embed="rId3"/>
          <a:stretch>
            <a:fillRect/>
          </a:stretch>
        </p:blipFill>
        <p:spPr>
          <a:xfrm>
            <a:off x="5357084" y="1225809"/>
            <a:ext cx="5710238" cy="3594444"/>
          </a:xfrm>
          <a:prstGeom prst="rect">
            <a:avLst/>
          </a:prstGeom>
        </p:spPr>
      </p:pic>
      <p:sp>
        <p:nvSpPr>
          <p:cNvPr id="9" name="Έλλειψη 4"/>
          <p:cNvSpPr/>
          <p:nvPr/>
        </p:nvSpPr>
        <p:spPr>
          <a:xfrm>
            <a:off x="8871658" y="2742276"/>
            <a:ext cx="1501832" cy="39069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1" name="Picture 10"/>
          <p:cNvPicPr>
            <a:picLocks noChangeAspect="1"/>
          </p:cNvPicPr>
          <p:nvPr/>
        </p:nvPicPr>
        <p:blipFill>
          <a:blip r:embed="rId4"/>
          <a:stretch>
            <a:fillRect/>
          </a:stretch>
        </p:blipFill>
        <p:spPr>
          <a:xfrm>
            <a:off x="2156203" y="4666067"/>
            <a:ext cx="3380358" cy="2100551"/>
          </a:xfrm>
          <a:prstGeom prst="rect">
            <a:avLst/>
          </a:prstGeom>
        </p:spPr>
      </p:pic>
      <p:sp>
        <p:nvSpPr>
          <p:cNvPr id="12" name="Curved Left Arrow 11"/>
          <p:cNvSpPr/>
          <p:nvPr/>
        </p:nvSpPr>
        <p:spPr>
          <a:xfrm>
            <a:off x="5674425" y="5171085"/>
            <a:ext cx="1024556" cy="1090513"/>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4" name="TextBox 3">
            <a:extLst>
              <a:ext uri="{FF2B5EF4-FFF2-40B4-BE49-F238E27FC236}">
                <a16:creationId xmlns:a16="http://schemas.microsoft.com/office/drawing/2014/main" id="{4FEFF3EF-DBB7-4D2F-FECC-F22584BE78D5}"/>
              </a:ext>
            </a:extLst>
          </p:cNvPr>
          <p:cNvSpPr txBox="1"/>
          <p:nvPr/>
        </p:nvSpPr>
        <p:spPr>
          <a:xfrm>
            <a:off x="6919680" y="5010029"/>
            <a:ext cx="2585047" cy="369332"/>
          </a:xfrm>
          <a:prstGeom prst="rect">
            <a:avLst/>
          </a:prstGeom>
          <a:noFill/>
        </p:spPr>
        <p:txBody>
          <a:bodyPr wrap="square">
            <a:spAutoFit/>
          </a:bodyPr>
          <a:lstStyle/>
          <a:p>
            <a:r>
              <a:rPr lang="el-GR" dirty="0">
                <a:hlinkClick r:id="rId6"/>
              </a:rPr>
              <a:t>https://atlas.grnet.gr/</a:t>
            </a:r>
            <a:r>
              <a:rPr lang="el-GR" dirty="0"/>
              <a:t> </a:t>
            </a:r>
          </a:p>
        </p:txBody>
      </p:sp>
    </p:spTree>
    <p:extLst>
      <p:ext uri="{BB962C8B-B14F-4D97-AF65-F5344CB8AC3E}">
        <p14:creationId xmlns:p14="http://schemas.microsoft.com/office/powerpoint/2010/main" val="3612572395"/>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1691</TotalTime>
  <Words>1355</Words>
  <Application>Microsoft Office PowerPoint</Application>
  <PresentationFormat>Ευρεία οθόνη</PresentationFormat>
  <Paragraphs>125</Paragraphs>
  <Slides>20</Slides>
  <Notes>2</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20</vt:i4>
      </vt:variant>
    </vt:vector>
  </HeadingPairs>
  <TitlesOfParts>
    <vt:vector size="30" baseType="lpstr">
      <vt:lpstr>Arial</vt:lpstr>
      <vt:lpstr>Book Antiqua</vt:lpstr>
      <vt:lpstr>Calibri</vt:lpstr>
      <vt:lpstr>Cambria</vt:lpstr>
      <vt:lpstr>Times New Roman</vt:lpstr>
      <vt:lpstr>Trebuchet MS</vt:lpstr>
      <vt:lpstr>Wingdings</vt:lpstr>
      <vt:lpstr>Wingdings 3</vt:lpstr>
      <vt:lpstr>Yu Mincho</vt:lpstr>
      <vt:lpstr>Facet</vt:lpstr>
      <vt:lpstr>Παρουσίαση του PowerPoint</vt:lpstr>
      <vt:lpstr>Οφέλη Πρακτικής Άσκησης</vt:lpstr>
      <vt:lpstr>Τι ισχύει για το Τμήμα Μεσογειακών Σπουδών : Αρχαιολογία , Γλωσσολογία , Διεθνείς Σχέσεις </vt:lpstr>
      <vt:lpstr>Παρουσίαση του PowerPoint</vt:lpstr>
      <vt:lpstr>Επιλογή φορέων Π.Α </vt:lpstr>
      <vt:lpstr>Παρακολούθηση του προγράμματος Π.Α </vt:lpstr>
      <vt:lpstr>Διαδικασία Υλοποίησης Πρακτικής Άσκησης</vt:lpstr>
      <vt:lpstr>Απαραίτητα Δικαιολογητικά</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Σας ευχαριστώ πολύ  για την προσοχή σας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ΑΙΓΑΙΟΥ ΓΡΑΦΕΙΟ ΠΡΑΚΤΙΚΗΣ ΑΣΚΗΣΗΣ</dc:title>
  <dc:creator>Evodia Theodosia</dc:creator>
  <cp:lastModifiedBy>Vola Paraskevi</cp:lastModifiedBy>
  <cp:revision>226</cp:revision>
  <cp:lastPrinted>2024-04-08T05:48:15Z</cp:lastPrinted>
  <dcterms:created xsi:type="dcterms:W3CDTF">2019-03-13T09:56:18Z</dcterms:created>
  <dcterms:modified xsi:type="dcterms:W3CDTF">2026-03-05T09:40:08Z</dcterms:modified>
</cp:coreProperties>
</file>